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s/slide46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3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45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</p:sldMasterIdLst>
  <p:notesMasterIdLst>
    <p:notesMasterId r:id="rId55"/>
  </p:notesMasterIdLst>
  <p:handoutMasterIdLst>
    <p:handoutMasterId r:id="rId56"/>
  </p:handoutMasterIdLst>
  <p:sldIdLst>
    <p:sldId id="256" r:id="rId2"/>
    <p:sldId id="279" r:id="rId3"/>
    <p:sldId id="308" r:id="rId4"/>
    <p:sldId id="303" r:id="rId5"/>
    <p:sldId id="310" r:id="rId6"/>
    <p:sldId id="404" r:id="rId7"/>
    <p:sldId id="311" r:id="rId8"/>
    <p:sldId id="409" r:id="rId9"/>
    <p:sldId id="408" r:id="rId10"/>
    <p:sldId id="407" r:id="rId11"/>
    <p:sldId id="312" r:id="rId12"/>
    <p:sldId id="313" r:id="rId13"/>
    <p:sldId id="316" r:id="rId14"/>
    <p:sldId id="400" r:id="rId15"/>
    <p:sldId id="401" r:id="rId16"/>
    <p:sldId id="396" r:id="rId17"/>
    <p:sldId id="317" r:id="rId18"/>
    <p:sldId id="318" r:id="rId19"/>
    <p:sldId id="319" r:id="rId20"/>
    <p:sldId id="320" r:id="rId21"/>
    <p:sldId id="321" r:id="rId22"/>
    <p:sldId id="322" r:id="rId23"/>
    <p:sldId id="325" r:id="rId24"/>
    <p:sldId id="326" r:id="rId25"/>
    <p:sldId id="327" r:id="rId26"/>
    <p:sldId id="328" r:id="rId27"/>
    <p:sldId id="329" r:id="rId28"/>
    <p:sldId id="330" r:id="rId29"/>
    <p:sldId id="410" r:id="rId30"/>
    <p:sldId id="413" r:id="rId31"/>
    <p:sldId id="332" r:id="rId32"/>
    <p:sldId id="333" r:id="rId33"/>
    <p:sldId id="403" r:id="rId34"/>
    <p:sldId id="340" r:id="rId35"/>
    <p:sldId id="341" r:id="rId36"/>
    <p:sldId id="342" r:id="rId37"/>
    <p:sldId id="343" r:id="rId38"/>
    <p:sldId id="344" r:id="rId39"/>
    <p:sldId id="394" r:id="rId40"/>
    <p:sldId id="345" r:id="rId41"/>
    <p:sldId id="395" r:id="rId42"/>
    <p:sldId id="346" r:id="rId43"/>
    <p:sldId id="347" r:id="rId44"/>
    <p:sldId id="348" r:id="rId45"/>
    <p:sldId id="349" r:id="rId46"/>
    <p:sldId id="350" r:id="rId47"/>
    <p:sldId id="386" r:id="rId48"/>
    <p:sldId id="351" r:id="rId49"/>
    <p:sldId id="414" r:id="rId50"/>
    <p:sldId id="402" r:id="rId51"/>
    <p:sldId id="405" r:id="rId52"/>
    <p:sldId id="411" r:id="rId53"/>
    <p:sldId id="412" r:id="rId54"/>
  </p:sldIdLst>
  <p:sldSz cx="9144000" cy="6858000" type="screen4x3"/>
  <p:notesSz cx="698500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76" autoAdjust="0"/>
  </p:normalViewPr>
  <p:slideViewPr>
    <p:cSldViewPr>
      <p:cViewPr varScale="1">
        <p:scale>
          <a:sx n="82" d="100"/>
          <a:sy n="82" d="100"/>
        </p:scale>
        <p:origin x="164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al Beydoun" userId="e88cbbf3-5e5f-46df-aecf-fe10b322ce6e" providerId="ADAL" clId="{5A07DD8F-D599-4D0B-94DB-35BCB1A801F9}"/>
    <pc:docChg chg="addSld modSld">
      <pc:chgData name="Kamal Beydoun" userId="e88cbbf3-5e5f-46df-aecf-fe10b322ce6e" providerId="ADAL" clId="{5A07DD8F-D599-4D0B-94DB-35BCB1A801F9}" dt="2020-12-07T09:00:18.333" v="47" actId="20577"/>
      <pc:docMkLst>
        <pc:docMk/>
      </pc:docMkLst>
      <pc:sldChg chg="addSp delSp modSp add">
        <pc:chgData name="Kamal Beydoun" userId="e88cbbf3-5e5f-46df-aecf-fe10b322ce6e" providerId="ADAL" clId="{5A07DD8F-D599-4D0B-94DB-35BCB1A801F9}" dt="2020-12-07T08:28:27.814" v="28" actId="1076"/>
        <pc:sldMkLst>
          <pc:docMk/>
          <pc:sldMk cId="1066243705" sldId="402"/>
        </pc:sldMkLst>
        <pc:spChg chg="mod">
          <ac:chgData name="Kamal Beydoun" userId="e88cbbf3-5e5f-46df-aecf-fe10b322ce6e" providerId="ADAL" clId="{5A07DD8F-D599-4D0B-94DB-35BCB1A801F9}" dt="2020-12-07T08:28:12.737" v="21" actId="20577"/>
          <ac:spMkLst>
            <pc:docMk/>
            <pc:sldMk cId="1066243705" sldId="402"/>
            <ac:spMk id="2" creationId="{5F20516A-EEDC-4F7C-8C55-A1FC3E997E69}"/>
          </ac:spMkLst>
        </pc:spChg>
        <pc:spChg chg="add del">
          <ac:chgData name="Kamal Beydoun" userId="e88cbbf3-5e5f-46df-aecf-fe10b322ce6e" providerId="ADAL" clId="{5A07DD8F-D599-4D0B-94DB-35BCB1A801F9}" dt="2020-12-07T08:28:22.889" v="26"/>
          <ac:spMkLst>
            <pc:docMk/>
            <pc:sldMk cId="1066243705" sldId="402"/>
            <ac:spMk id="3" creationId="{BD4404A2-F058-4D11-8036-A600A9E1DB55}"/>
          </ac:spMkLst>
        </pc:spChg>
        <pc:picChg chg="add del mod">
          <ac:chgData name="Kamal Beydoun" userId="e88cbbf3-5e5f-46df-aecf-fe10b322ce6e" providerId="ADAL" clId="{5A07DD8F-D599-4D0B-94DB-35BCB1A801F9}" dt="2020-12-07T08:28:22.880" v="25"/>
          <ac:picMkLst>
            <pc:docMk/>
            <pc:sldMk cId="1066243705" sldId="402"/>
            <ac:picMk id="5" creationId="{A9B804BB-2C67-42C1-86B3-1F025FC66AFC}"/>
          </ac:picMkLst>
        </pc:picChg>
        <pc:picChg chg="add mod">
          <ac:chgData name="Kamal Beydoun" userId="e88cbbf3-5e5f-46df-aecf-fe10b322ce6e" providerId="ADAL" clId="{5A07DD8F-D599-4D0B-94DB-35BCB1A801F9}" dt="2020-12-07T08:28:27.814" v="28" actId="1076"/>
          <ac:picMkLst>
            <pc:docMk/>
            <pc:sldMk cId="1066243705" sldId="402"/>
            <ac:picMk id="1026" creationId="{8F61F3C8-87C3-44C4-811B-58F7CCDA7364}"/>
          </ac:picMkLst>
        </pc:picChg>
      </pc:sldChg>
      <pc:sldChg chg="addSp delSp modSp add">
        <pc:chgData name="Kamal Beydoun" userId="e88cbbf3-5e5f-46df-aecf-fe10b322ce6e" providerId="ADAL" clId="{5A07DD8F-D599-4D0B-94DB-35BCB1A801F9}" dt="2020-12-07T09:00:18.333" v="47" actId="20577"/>
        <pc:sldMkLst>
          <pc:docMk/>
          <pc:sldMk cId="959846870" sldId="403"/>
        </pc:sldMkLst>
        <pc:spChg chg="mod">
          <ac:chgData name="Kamal Beydoun" userId="e88cbbf3-5e5f-46df-aecf-fe10b322ce6e" providerId="ADAL" clId="{5A07DD8F-D599-4D0B-94DB-35BCB1A801F9}" dt="2020-12-07T09:00:18.333" v="47" actId="20577"/>
          <ac:spMkLst>
            <pc:docMk/>
            <pc:sldMk cId="959846870" sldId="403"/>
            <ac:spMk id="2" creationId="{627068BB-415F-4A7A-90D6-BAFF0F7DDBE2}"/>
          </ac:spMkLst>
        </pc:spChg>
        <pc:spChg chg="del">
          <ac:chgData name="Kamal Beydoun" userId="e88cbbf3-5e5f-46df-aecf-fe10b322ce6e" providerId="ADAL" clId="{5A07DD8F-D599-4D0B-94DB-35BCB1A801F9}" dt="2020-12-07T09:00:04.635" v="30"/>
          <ac:spMkLst>
            <pc:docMk/>
            <pc:sldMk cId="959846870" sldId="403"/>
            <ac:spMk id="3" creationId="{B6CE0051-DFA3-4CAA-BA89-22424D9C30B8}"/>
          </ac:spMkLst>
        </pc:spChg>
        <pc:picChg chg="add mod">
          <ac:chgData name="Kamal Beydoun" userId="e88cbbf3-5e5f-46df-aecf-fe10b322ce6e" providerId="ADAL" clId="{5A07DD8F-D599-4D0B-94DB-35BCB1A801F9}" dt="2020-12-07T09:00:04.635" v="30"/>
          <ac:picMkLst>
            <pc:docMk/>
            <pc:sldMk cId="959846870" sldId="403"/>
            <ac:picMk id="5" creationId="{500012AF-A3DD-46B4-BC1A-FCD392D7757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18563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4FC6E471-EE00-4A70-8057-0BC09BF0AE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79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08488"/>
            <a:ext cx="5121275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18563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49" tIns="46474" rIns="92949" bIns="4647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98203D72-171B-4074-85A0-5CDB66B95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696913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203D72-171B-4074-85A0-5CDB66B95F2B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55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696913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It's important to note that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aggregation link doesn't state in any way that Class A owns Class B nor that there's a parent-child relationship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Times" charset="0"/>
                <a:ea typeface="+mn-ea"/>
                <a:cs typeface="+mn-cs"/>
              </a:rPr>
              <a:t> (when parent deleted all its child's are being deleted as a result) between the two. Actually, quite the opposite! The aggregation link is usually used to stress the point that Class A instance is not the exclusive container of Class B instance, as in fact the same Class B instance has another container/s.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203D72-171B-4074-85A0-5CDB66B95F2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0419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3163" y="696913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Composition is actually a special case of the aggregation relationship. Aggregation models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has-a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relationships and represents an ownership relationship between two objects. The owner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object is called an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aggregating object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and its class an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aggregating class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. The subject object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called an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aggregated object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and its class an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aggregated class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An object may be owned by several other aggregating objects. If an object is exclusively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owned by an aggregating object, the relationship between them is referred to as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composition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. For example, “a student has a name” is a composition relationship 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Student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class and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Name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class, whereas “a student has an address” is an aggregation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relationship between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Student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class and the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Address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class, because an address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Times" charset="0"/>
                <a:ea typeface="+mn-ea"/>
                <a:cs typeface="+mn-cs"/>
              </a:rPr>
              <a:t>may be shared by several students.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203D72-171B-4074-85A0-5CDB66B95F2B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8862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9CAA53-2CBE-4DBA-A492-189DF38B43A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038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4947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7633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78882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647362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73855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B1004B-0214-4FA0-8AB2-8A3F0F11DB4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3839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813F2C-F277-4E33-9F37-EEC4ED0AA09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51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625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BA7602-E5F6-4F1E-B775-6DB5814E2A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854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3237D8-E4C2-47EC-9CC9-B357E0B0A72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938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EE6C29-E916-443A-96B1-112E68CA9E1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1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102A80-25AB-4C49-9148-B29EEEFFACC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38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5A5984-585F-42C8-A36A-3322788300D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519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289778-C8D1-4153-B61A-1F5425FB8E3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479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28D69-DA39-42AC-810E-9C7D090D37B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96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Chapter 5: Modelling with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96D58FA-51C5-43E4-A497-BA68EB3CE0B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01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914400" y="1676400"/>
            <a:ext cx="7772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0" dirty="0">
                <a:solidFill>
                  <a:schemeClr val="tx2"/>
                </a:solidFill>
                <a:latin typeface="Arial" panose="020B0604020202020204" pitchFamily="34" charset="0"/>
              </a:rPr>
              <a:t>Object-Oriented Software Engineering</a:t>
            </a:r>
            <a:br>
              <a:rPr lang="en-US" altLang="en-US" sz="3200" b="0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US" altLang="en-US" b="0" dirty="0">
                <a:solidFill>
                  <a:schemeClr val="tx2"/>
                </a:solidFill>
                <a:latin typeface="Arial" panose="020B0604020202020204" pitchFamily="34" charset="0"/>
              </a:rPr>
              <a:t>Practical Software Development using UML and Java</a:t>
            </a:r>
          </a:p>
        </p:txBody>
      </p:sp>
      <p:sp>
        <p:nvSpPr>
          <p:cNvPr id="409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3276600"/>
            <a:ext cx="6400800" cy="1752600"/>
          </a:xfrm>
          <a:noFill/>
        </p:spPr>
        <p:txBody>
          <a:bodyPr/>
          <a:lstStyle/>
          <a:p>
            <a:pPr algn="ctr"/>
            <a:r>
              <a:rPr lang="en-GB" altLang="en-US" sz="2800" dirty="0">
                <a:latin typeface="Arial Narrow" panose="020B0606020202030204" pitchFamily="34" charset="0"/>
                <a:cs typeface="Times" panose="02020603050405020304" pitchFamily="18" charset="0"/>
              </a:rPr>
              <a:t>Modelling with Classes</a:t>
            </a:r>
            <a:r>
              <a:rPr lang="en-US" altLang="en-US" sz="2800" dirty="0">
                <a:latin typeface="Arial Narrow" panose="020B0606020202030204" pitchFamily="34" charset="0"/>
              </a:rPr>
              <a:t> </a:t>
            </a:r>
          </a:p>
          <a:p>
            <a:pPr algn="ctr"/>
            <a:r>
              <a:rPr lang="en-US" altLang="en-US" sz="2800" dirty="0">
                <a:solidFill>
                  <a:schemeClr val="tx2"/>
                </a:solidFill>
                <a:latin typeface="Arial Narrow" panose="020B0606020202030204" pitchFamily="34" charset="0"/>
              </a:rPr>
              <a:t>Class Diagram</a:t>
            </a:r>
          </a:p>
          <a:p>
            <a:endParaRPr lang="en-US" altLang="en-US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Dependency in class diagram</a:t>
            </a:r>
            <a:endParaRPr lang="en-US" dirty="0"/>
          </a:p>
        </p:txBody>
      </p:sp>
      <p:pic>
        <p:nvPicPr>
          <p:cNvPr id="5" name="19 - Class Diagram Dependency Relationsh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" y="2060847"/>
            <a:ext cx="7130753" cy="400848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83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Associations and Multiplicity</a:t>
            </a:r>
            <a:r>
              <a:rPr lang="en-US" altLang="en-US"/>
              <a:t> 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593362" y="1772816"/>
            <a:ext cx="7723054" cy="3880773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An</a:t>
            </a:r>
            <a:r>
              <a:rPr lang="en-GB" altLang="en-US" i="1" dirty="0">
                <a:cs typeface="Times" panose="02020603050405020304" pitchFamily="18" charset="0"/>
              </a:rPr>
              <a:t> association</a:t>
            </a:r>
            <a:r>
              <a:rPr lang="en-GB" altLang="en-US" dirty="0">
                <a:cs typeface="Times" panose="02020603050405020304" pitchFamily="18" charset="0"/>
              </a:rPr>
              <a:t> is used to show how two classes are related to each other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Symbols indicating </a:t>
            </a:r>
            <a:r>
              <a:rPr lang="en-GB" altLang="en-US" i="1" dirty="0">
                <a:cs typeface="Times" panose="02020603050405020304" pitchFamily="18" charset="0"/>
              </a:rPr>
              <a:t>multiplicity</a:t>
            </a:r>
            <a:r>
              <a:rPr lang="en-GB" altLang="en-US" dirty="0">
                <a:cs typeface="Times" panose="02020603050405020304" pitchFamily="18" charset="0"/>
              </a:rPr>
              <a:t> are shown at each end of the association</a:t>
            </a:r>
            <a:r>
              <a:rPr lang="en-US" altLang="en-US" dirty="0"/>
              <a:t>  </a:t>
            </a:r>
          </a:p>
        </p:txBody>
      </p:sp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1C30435-1851-4583-BB4B-85BDBF392F6E}" type="slidenum">
              <a:rPr lang="en-US" altLang="en-US" sz="1400" b="0" smtClean="0"/>
              <a:pPr>
                <a:spcBef>
                  <a:spcPct val="0"/>
                </a:spcBef>
              </a:pPr>
              <a:t>11</a:t>
            </a:fld>
            <a:endParaRPr lang="en-US" altLang="en-US" sz="1400" b="0"/>
          </a:p>
        </p:txBody>
      </p:sp>
      <p:pic>
        <p:nvPicPr>
          <p:cNvPr id="11269" name="Picture 4" descr="0502PossibleMulti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169265"/>
            <a:ext cx="4752528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Labelling associations</a:t>
            </a:r>
            <a:r>
              <a:rPr lang="en-US" altLang="en-US"/>
              <a:t> 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906809"/>
            <a:ext cx="7850833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dirty="0">
                <a:cs typeface="Times" panose="02020603050405020304" pitchFamily="18" charset="0"/>
              </a:rPr>
              <a:t>Each association can be labelled, to make explicit the nature of the association</a:t>
            </a:r>
            <a:r>
              <a:rPr lang="en-US" altLang="en-US" sz="1800" dirty="0"/>
              <a:t> </a:t>
            </a:r>
          </a:p>
        </p:txBody>
      </p:sp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2F26BB-382F-4AFC-8500-34CEC31C788F}" type="slidenum">
              <a:rPr lang="en-US" altLang="en-US" sz="1400" b="0" smtClean="0"/>
              <a:pPr>
                <a:spcBef>
                  <a:spcPct val="0"/>
                </a:spcBef>
              </a:pPr>
              <a:t>12</a:t>
            </a:fld>
            <a:endParaRPr lang="en-US" altLang="en-US" sz="1400" b="0"/>
          </a:p>
        </p:txBody>
      </p:sp>
      <p:pic>
        <p:nvPicPr>
          <p:cNvPr id="12293" name="Picture 4" descr="0503PossibleMultipAss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39924"/>
            <a:ext cx="7162800" cy="323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850833" cy="1320800"/>
          </a:xfrm>
        </p:spPr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Analyzing and validating associations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850834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b="1" dirty="0">
                <a:cs typeface="Times" panose="02020603050405020304" pitchFamily="18" charset="0"/>
              </a:rPr>
              <a:t>Many-to-one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company has many employees,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An employee can only work for one company.</a:t>
            </a: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This company will not store data about the moonlighting activities of employees!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company can have zero employees</a:t>
            </a: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E.g. a ‘shell’ company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It is not possible to be an employee unless you work for a company</a:t>
            </a:r>
            <a:endParaRPr lang="en-US" altLang="en-US" sz="1600" dirty="0">
              <a:cs typeface="Times" panose="02020603050405020304" pitchFamily="18" charset="0"/>
            </a:endParaRPr>
          </a:p>
        </p:txBody>
      </p:sp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8BAF97-F1CD-4E63-9178-1200E532C428}" type="slidenum">
              <a:rPr lang="en-US" altLang="en-US" sz="1400" b="0" smtClean="0"/>
              <a:pPr>
                <a:spcBef>
                  <a:spcPct val="0"/>
                </a:spcBef>
              </a:pPr>
              <a:t>13</a:t>
            </a:fld>
            <a:endParaRPr lang="en-US" altLang="en-US" sz="1400" b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76" y="5105400"/>
            <a:ext cx="6248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8066857" cy="1320800"/>
          </a:xfrm>
        </p:spPr>
        <p:txBody>
          <a:bodyPr/>
          <a:lstStyle/>
          <a:p>
            <a:r>
              <a:rPr lang="en-GB" altLang="en-US" dirty="0" err="1">
                <a:cs typeface="Times" panose="02020603050405020304" pitchFamily="18" charset="0"/>
              </a:rPr>
              <a:t>Analyzing</a:t>
            </a:r>
            <a:r>
              <a:rPr lang="en-GB" altLang="en-US" dirty="0">
                <a:cs typeface="Times" panose="02020603050405020304" pitchFamily="18" charset="0"/>
              </a:rPr>
              <a:t> and validating associations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2160590"/>
            <a:ext cx="7850834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b="1" dirty="0">
                <a:cs typeface="Times" panose="02020603050405020304" pitchFamily="18" charset="0"/>
              </a:rPr>
              <a:t>Many-to-many</a:t>
            </a:r>
            <a:endParaRPr lang="en-GB" altLang="en-US" sz="1800" dirty="0">
              <a:cs typeface="Times" panose="02020603050405020304" pitchFamily="18" charset="0"/>
            </a:endParaRP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secretary can work for many managers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manager can have many secretaries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Secretaries can work in pools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Managers can have a group of secretaries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Some managers might have zero secretaries. </a:t>
            </a:r>
          </a:p>
        </p:txBody>
      </p:sp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3C02A2-1DCA-4F7C-9E6B-F2CA0033F65A}" type="slidenum">
              <a:rPr lang="en-US" altLang="en-US" sz="1400" b="0" smtClean="0"/>
              <a:pPr>
                <a:spcBef>
                  <a:spcPct val="0"/>
                </a:spcBef>
              </a:pPr>
              <a:t>14</a:t>
            </a:fld>
            <a:endParaRPr lang="en-US" altLang="en-US" sz="1400" b="0"/>
          </a:p>
        </p:txBody>
      </p:sp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797152"/>
            <a:ext cx="73152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922841" cy="1320800"/>
          </a:xfrm>
        </p:spPr>
        <p:txBody>
          <a:bodyPr/>
          <a:lstStyle/>
          <a:p>
            <a:r>
              <a:rPr lang="en-GB" altLang="en-US" dirty="0" err="1">
                <a:cs typeface="Times" panose="02020603050405020304" pitchFamily="18" charset="0"/>
              </a:rPr>
              <a:t>Analyzing</a:t>
            </a:r>
            <a:r>
              <a:rPr lang="en-GB" altLang="en-US" dirty="0">
                <a:cs typeface="Times" panose="02020603050405020304" pitchFamily="18" charset="0"/>
              </a:rPr>
              <a:t> and validating associations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706818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b="1" dirty="0">
                <a:cs typeface="Times" panose="02020603050405020304" pitchFamily="18" charset="0"/>
              </a:rPr>
              <a:t>One-to-one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For each company, there is exactly one board of directors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board is the board of only one company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company must always have a board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 board must always be of some company</a:t>
            </a:r>
            <a:r>
              <a:rPr lang="en-US" altLang="en-US" sz="1600" dirty="0"/>
              <a:t> </a:t>
            </a: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E79CC3B-1B61-40C6-8EAB-8BAD741CAE02}" type="slidenum">
              <a:rPr lang="en-US" altLang="en-US" sz="1400" b="0" smtClean="0"/>
              <a:pPr>
                <a:spcBef>
                  <a:spcPct val="0"/>
                </a:spcBef>
              </a:pPr>
              <a:t>15</a:t>
            </a:fld>
            <a:endParaRPr lang="en-US" altLang="en-US" sz="1400" b="0"/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119" y="4725144"/>
            <a:ext cx="6781800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994849" cy="1320800"/>
          </a:xfrm>
        </p:spPr>
        <p:txBody>
          <a:bodyPr/>
          <a:lstStyle/>
          <a:p>
            <a:r>
              <a:rPr lang="en-GB" altLang="en-US" dirty="0" err="1">
                <a:cs typeface="Times" panose="02020603050405020304" pitchFamily="18" charset="0"/>
              </a:rPr>
              <a:t>Analyzing</a:t>
            </a:r>
            <a:r>
              <a:rPr lang="en-GB" altLang="en-US" dirty="0">
                <a:cs typeface="Times" panose="02020603050405020304" pitchFamily="18" charset="0"/>
              </a:rPr>
              <a:t> and validating associations</a:t>
            </a:r>
            <a:endParaRPr lang="en-US" altLang="en-US" dirty="0">
              <a:cs typeface="Times" panose="02020603050405020304" pitchFamily="18" charset="0"/>
            </a:endParaRPr>
          </a:p>
        </p:txBody>
      </p:sp>
      <p:sp>
        <p:nvSpPr>
          <p:cNvPr id="16388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defTabSz="952500">
              <a:tabLst>
                <a:tab pos="1625600" algn="l"/>
                <a:tab pos="5143500" algn="l"/>
              </a:tabLst>
            </a:pPr>
            <a:r>
              <a:rPr lang="en-US" altLang="en-US" dirty="0"/>
              <a:t>Avoid unnecessary one-to-one associations</a:t>
            </a:r>
          </a:p>
          <a:p>
            <a:pPr defTabSz="952500">
              <a:tabLst>
                <a:tab pos="1625600" algn="l"/>
                <a:tab pos="5143500" algn="l"/>
              </a:tabLst>
            </a:pPr>
            <a:endParaRPr lang="en-US" altLang="en-US" dirty="0"/>
          </a:p>
          <a:p>
            <a:pPr marL="0" indent="0" defTabSz="952500">
              <a:buNone/>
              <a:tabLst>
                <a:tab pos="1625600" algn="l"/>
                <a:tab pos="5143500" algn="l"/>
              </a:tabLst>
            </a:pPr>
            <a:r>
              <a:rPr lang="en-US" altLang="en-US" dirty="0"/>
              <a:t>	Avoid this	do this</a:t>
            </a:r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6D5A990-3EA6-42C0-A4A7-84A5DE9D8118}" type="slidenum">
              <a:rPr lang="en-US" altLang="en-US" sz="1400" b="0" smtClean="0"/>
              <a:pPr>
                <a:spcBef>
                  <a:spcPct val="0"/>
                </a:spcBef>
              </a:pPr>
              <a:t>16</a:t>
            </a:fld>
            <a:endParaRPr lang="en-US" altLang="en-US" sz="1400" b="0"/>
          </a:p>
        </p:txBody>
      </p:sp>
      <p:pic>
        <p:nvPicPr>
          <p:cNvPr id="16389" name="Picture 1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717032"/>
            <a:ext cx="5486400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more complex example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1930400"/>
            <a:ext cx="6770713" cy="3880773"/>
          </a:xfrm>
        </p:spPr>
        <p:txBody>
          <a:bodyPr/>
          <a:lstStyle/>
          <a:p>
            <a:pPr lvl="1"/>
            <a:r>
              <a:rPr lang="en-GB" altLang="en-US">
                <a:cs typeface="Times" panose="02020603050405020304" pitchFamily="18" charset="0"/>
              </a:rPr>
              <a:t>A booking is always for exactly one passenger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no booking with zero passengers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a booking could </a:t>
            </a:r>
            <a:r>
              <a:rPr lang="en-GB" altLang="en-US" i="1" dirty="0">
                <a:cs typeface="Times" panose="02020603050405020304" pitchFamily="18" charset="0"/>
              </a:rPr>
              <a:t>never</a:t>
            </a:r>
            <a:r>
              <a:rPr lang="en-GB" altLang="en-US" dirty="0">
                <a:cs typeface="Times" panose="02020603050405020304" pitchFamily="18" charset="0"/>
              </a:rPr>
              <a:t> involve more than one passenger.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  <a:r>
              <a:rPr lang="en-US" altLang="en-US" dirty="0"/>
              <a:t> 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A Passenger can have any number of Bookings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a passenger could have no bookings at all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a passenger could have more than one booking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  <a:r>
              <a:rPr lang="en-US" altLang="en-US" dirty="0"/>
              <a:t>  </a:t>
            </a:r>
          </a:p>
        </p:txBody>
      </p:sp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0D8D17B-18C0-447C-AFC1-FFD314F49E1F}" type="slidenum">
              <a:rPr lang="en-US" altLang="en-US" sz="1400" b="0" smtClean="0"/>
              <a:pPr>
                <a:spcBef>
                  <a:spcPct val="0"/>
                </a:spcBef>
              </a:pPr>
              <a:t>17</a:t>
            </a:fld>
            <a:endParaRPr lang="en-US" altLang="en-US" sz="1400" b="0"/>
          </a:p>
        </p:txBody>
      </p:sp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6" y="4781550"/>
            <a:ext cx="7924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Association classes</a:t>
            </a:r>
            <a:r>
              <a:rPr lang="en-US" altLang="en-US"/>
              <a:t> 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623442" y="1849518"/>
            <a:ext cx="7548957" cy="3880773"/>
          </a:xfrm>
        </p:spPr>
        <p:txBody>
          <a:bodyPr/>
          <a:lstStyle/>
          <a:p>
            <a:pPr lvl="1"/>
            <a:r>
              <a:rPr lang="en-GB" altLang="en-US" dirty="0">
                <a:cs typeface="Times" panose="02020603050405020304" pitchFamily="18" charset="0"/>
              </a:rPr>
              <a:t>Sometimes, an attribute that concerns two associated classes cannot be placed in either of the classes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The following are equivalent</a:t>
            </a:r>
          </a:p>
        </p:txBody>
      </p:sp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86F1A17-7115-4C20-B07A-250EC55228CC}" type="slidenum">
              <a:rPr lang="en-US" altLang="en-US" sz="1400" b="0" smtClean="0"/>
              <a:pPr>
                <a:spcBef>
                  <a:spcPct val="0"/>
                </a:spcBef>
              </a:pPr>
              <a:t>18</a:t>
            </a:fld>
            <a:endParaRPr lang="en-US" altLang="en-US" sz="1400" b="0"/>
          </a:p>
        </p:txBody>
      </p:sp>
      <p:grpSp>
        <p:nvGrpSpPr>
          <p:cNvPr id="18437" name="Group 45"/>
          <p:cNvGrpSpPr>
            <a:grpSpLocks/>
          </p:cNvGrpSpPr>
          <p:nvPr/>
        </p:nvGrpSpPr>
        <p:grpSpPr bwMode="auto">
          <a:xfrm>
            <a:off x="2438400" y="3200400"/>
            <a:ext cx="3925888" cy="1295400"/>
            <a:chOff x="236" y="1967"/>
            <a:chExt cx="2473" cy="85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997" y="2417"/>
              <a:ext cx="708" cy="40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52" name="Line 7"/>
            <p:cNvSpPr>
              <a:spLocks noChangeShapeType="1"/>
            </p:cNvSpPr>
            <p:nvPr/>
          </p:nvSpPr>
          <p:spPr bwMode="auto">
            <a:xfrm>
              <a:off x="1003" y="2620"/>
              <a:ext cx="696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53" name="Rectangle 8"/>
            <p:cNvSpPr>
              <a:spLocks noChangeArrowheads="1"/>
            </p:cNvSpPr>
            <p:nvPr/>
          </p:nvSpPr>
          <p:spPr bwMode="auto">
            <a:xfrm>
              <a:off x="1037" y="2467"/>
              <a:ext cx="65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Registration</a:t>
              </a:r>
              <a:endParaRPr lang="en-US" altLang="en-US" b="0"/>
            </a:p>
          </p:txBody>
        </p:sp>
        <p:sp>
          <p:nvSpPr>
            <p:cNvPr id="18454" name="Rectangle 9"/>
            <p:cNvSpPr>
              <a:spLocks noChangeArrowheads="1"/>
            </p:cNvSpPr>
            <p:nvPr/>
          </p:nvSpPr>
          <p:spPr bwMode="auto">
            <a:xfrm>
              <a:off x="1092" y="2675"/>
              <a:ext cx="244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grade</a:t>
              </a:r>
              <a:endParaRPr lang="en-US" altLang="en-US" b="0"/>
            </a:p>
          </p:txBody>
        </p:sp>
        <p:sp>
          <p:nvSpPr>
            <p:cNvPr id="18455" name="Rectangle 10"/>
            <p:cNvSpPr>
              <a:spLocks noChangeArrowheads="1"/>
            </p:cNvSpPr>
            <p:nvPr/>
          </p:nvSpPr>
          <p:spPr bwMode="auto">
            <a:xfrm>
              <a:off x="236" y="1967"/>
              <a:ext cx="652" cy="319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56" name="Rectangle 11"/>
            <p:cNvSpPr>
              <a:spLocks noChangeArrowheads="1"/>
            </p:cNvSpPr>
            <p:nvPr/>
          </p:nvSpPr>
          <p:spPr bwMode="auto">
            <a:xfrm>
              <a:off x="363" y="2017"/>
              <a:ext cx="41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Student</a:t>
              </a:r>
              <a:endParaRPr lang="en-US" altLang="en-US" b="0"/>
            </a:p>
          </p:txBody>
        </p:sp>
        <p:sp>
          <p:nvSpPr>
            <p:cNvPr id="18457" name="Rectangle 12"/>
            <p:cNvSpPr>
              <a:spLocks noChangeArrowheads="1"/>
            </p:cNvSpPr>
            <p:nvPr/>
          </p:nvSpPr>
          <p:spPr bwMode="auto">
            <a:xfrm>
              <a:off x="1858" y="1967"/>
              <a:ext cx="851" cy="319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58" name="Rectangle 13"/>
            <p:cNvSpPr>
              <a:spLocks noChangeArrowheads="1"/>
            </p:cNvSpPr>
            <p:nvPr/>
          </p:nvSpPr>
          <p:spPr bwMode="auto">
            <a:xfrm>
              <a:off x="1897" y="2017"/>
              <a:ext cx="78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CourseSection</a:t>
              </a:r>
              <a:endParaRPr lang="en-US" altLang="en-US" b="0"/>
            </a:p>
          </p:txBody>
        </p:sp>
        <p:sp>
          <p:nvSpPr>
            <p:cNvPr id="18459" name="Line 14"/>
            <p:cNvSpPr>
              <a:spLocks noChangeShapeType="1"/>
            </p:cNvSpPr>
            <p:nvPr/>
          </p:nvSpPr>
          <p:spPr bwMode="auto">
            <a:xfrm flipH="1">
              <a:off x="882" y="2127"/>
              <a:ext cx="960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60" name="Rectangle 15"/>
            <p:cNvSpPr>
              <a:spLocks noChangeArrowheads="1"/>
            </p:cNvSpPr>
            <p:nvPr/>
          </p:nvSpPr>
          <p:spPr bwMode="auto">
            <a:xfrm>
              <a:off x="948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1" name="Rectangle 16"/>
            <p:cNvSpPr>
              <a:spLocks noChangeArrowheads="1"/>
            </p:cNvSpPr>
            <p:nvPr/>
          </p:nvSpPr>
          <p:spPr bwMode="auto">
            <a:xfrm>
              <a:off x="948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62" name="Rectangle 17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3" name="Rectangle 18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64" name="Rectangle 19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5" name="Rectangle 20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66" name="Rectangle 21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7" name="Rectangle 22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68" name="Rectangle 23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69" name="Rectangle 24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70" name="Rectangle 25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71" name="Rectangle 26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72" name="Rectangle 27"/>
            <p:cNvSpPr>
              <a:spLocks noChangeArrowheads="1"/>
            </p:cNvSpPr>
            <p:nvPr/>
          </p:nvSpPr>
          <p:spPr bwMode="auto">
            <a:xfrm>
              <a:off x="1754" y="1984"/>
              <a:ext cx="55" cy="1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73" name="Rectangle 28"/>
            <p:cNvSpPr>
              <a:spLocks noChangeArrowheads="1"/>
            </p:cNvSpPr>
            <p:nvPr/>
          </p:nvSpPr>
          <p:spPr bwMode="auto">
            <a:xfrm>
              <a:off x="1754" y="1984"/>
              <a:ext cx="37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74" name="Line 40"/>
            <p:cNvSpPr>
              <a:spLocks noChangeShapeType="1"/>
            </p:cNvSpPr>
            <p:nvPr/>
          </p:nvSpPr>
          <p:spPr bwMode="auto">
            <a:xfrm>
              <a:off x="1323" y="2138"/>
              <a:ext cx="1" cy="43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75" name="Line 41"/>
            <p:cNvSpPr>
              <a:spLocks noChangeShapeType="1"/>
            </p:cNvSpPr>
            <p:nvPr/>
          </p:nvSpPr>
          <p:spPr bwMode="auto">
            <a:xfrm>
              <a:off x="1323" y="2247"/>
              <a:ext cx="1" cy="4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76" name="Line 42"/>
            <p:cNvSpPr>
              <a:spLocks noChangeShapeType="1"/>
            </p:cNvSpPr>
            <p:nvPr/>
          </p:nvSpPr>
          <p:spPr bwMode="auto">
            <a:xfrm>
              <a:off x="1323" y="2357"/>
              <a:ext cx="1" cy="44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8438" name="Group 44"/>
          <p:cNvGrpSpPr>
            <a:grpSpLocks/>
          </p:cNvGrpSpPr>
          <p:nvPr/>
        </p:nvGrpSpPr>
        <p:grpSpPr bwMode="auto">
          <a:xfrm>
            <a:off x="1828800" y="4953000"/>
            <a:ext cx="5046663" cy="615950"/>
            <a:chOff x="3392" y="1967"/>
            <a:chExt cx="3179" cy="407"/>
          </a:xfrm>
        </p:grpSpPr>
        <p:sp>
          <p:nvSpPr>
            <p:cNvPr id="18439" name="Rectangle 29"/>
            <p:cNvSpPr>
              <a:spLocks noChangeArrowheads="1"/>
            </p:cNvSpPr>
            <p:nvPr/>
          </p:nvSpPr>
          <p:spPr bwMode="auto">
            <a:xfrm>
              <a:off x="4529" y="1967"/>
              <a:ext cx="707" cy="40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40" name="Line 30"/>
            <p:cNvSpPr>
              <a:spLocks noChangeShapeType="1"/>
            </p:cNvSpPr>
            <p:nvPr/>
          </p:nvSpPr>
          <p:spPr bwMode="auto">
            <a:xfrm>
              <a:off x="4535" y="2171"/>
              <a:ext cx="69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41" name="Rectangle 31"/>
            <p:cNvSpPr>
              <a:spLocks noChangeArrowheads="1"/>
            </p:cNvSpPr>
            <p:nvPr/>
          </p:nvSpPr>
          <p:spPr bwMode="auto">
            <a:xfrm>
              <a:off x="4568" y="2017"/>
              <a:ext cx="651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Registration</a:t>
              </a:r>
              <a:endParaRPr lang="en-US" altLang="en-US" b="0"/>
            </a:p>
          </p:txBody>
        </p:sp>
        <p:sp>
          <p:nvSpPr>
            <p:cNvPr id="18442" name="Rectangle 32"/>
            <p:cNvSpPr>
              <a:spLocks noChangeArrowheads="1"/>
            </p:cNvSpPr>
            <p:nvPr/>
          </p:nvSpPr>
          <p:spPr bwMode="auto">
            <a:xfrm>
              <a:off x="4623" y="2225"/>
              <a:ext cx="244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grade</a:t>
              </a:r>
              <a:endParaRPr lang="en-US" altLang="en-US" b="0"/>
            </a:p>
          </p:txBody>
        </p:sp>
        <p:sp>
          <p:nvSpPr>
            <p:cNvPr id="18443" name="Rectangle 33"/>
            <p:cNvSpPr>
              <a:spLocks noChangeArrowheads="1"/>
            </p:cNvSpPr>
            <p:nvPr/>
          </p:nvSpPr>
          <p:spPr bwMode="auto">
            <a:xfrm>
              <a:off x="3392" y="1967"/>
              <a:ext cx="652" cy="319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44" name="Rectangle 34"/>
            <p:cNvSpPr>
              <a:spLocks noChangeArrowheads="1"/>
            </p:cNvSpPr>
            <p:nvPr/>
          </p:nvSpPr>
          <p:spPr bwMode="auto">
            <a:xfrm>
              <a:off x="3519" y="2017"/>
              <a:ext cx="415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Student</a:t>
              </a:r>
              <a:endParaRPr lang="en-US" altLang="en-US" b="0"/>
            </a:p>
          </p:txBody>
        </p:sp>
        <p:sp>
          <p:nvSpPr>
            <p:cNvPr id="18445" name="Rectangle 35"/>
            <p:cNvSpPr>
              <a:spLocks noChangeArrowheads="1"/>
            </p:cNvSpPr>
            <p:nvPr/>
          </p:nvSpPr>
          <p:spPr bwMode="auto">
            <a:xfrm>
              <a:off x="5720" y="1967"/>
              <a:ext cx="851" cy="319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18446" name="Rectangle 36"/>
            <p:cNvSpPr>
              <a:spLocks noChangeArrowheads="1"/>
            </p:cNvSpPr>
            <p:nvPr/>
          </p:nvSpPr>
          <p:spPr bwMode="auto">
            <a:xfrm>
              <a:off x="5759" y="2017"/>
              <a:ext cx="78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400">
                  <a:solidFill>
                    <a:srgbClr val="000000"/>
                  </a:solidFill>
                  <a:latin typeface="Arial" panose="020B0604020202020204" pitchFamily="34" charset="0"/>
                </a:rPr>
                <a:t>CourseSection</a:t>
              </a:r>
              <a:endParaRPr lang="en-US" altLang="en-US" b="0"/>
            </a:p>
          </p:txBody>
        </p:sp>
        <p:sp>
          <p:nvSpPr>
            <p:cNvPr id="18447" name="Line 37"/>
            <p:cNvSpPr>
              <a:spLocks noChangeShapeType="1"/>
            </p:cNvSpPr>
            <p:nvPr/>
          </p:nvSpPr>
          <p:spPr bwMode="auto">
            <a:xfrm>
              <a:off x="5230" y="2127"/>
              <a:ext cx="47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448" name="Rectangle 38"/>
            <p:cNvSpPr>
              <a:spLocks noChangeArrowheads="1"/>
            </p:cNvSpPr>
            <p:nvPr/>
          </p:nvSpPr>
          <p:spPr bwMode="auto">
            <a:xfrm>
              <a:off x="4413" y="1984"/>
              <a:ext cx="37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49" name="Rectangle 39"/>
            <p:cNvSpPr>
              <a:spLocks noChangeArrowheads="1"/>
            </p:cNvSpPr>
            <p:nvPr/>
          </p:nvSpPr>
          <p:spPr bwMode="auto">
            <a:xfrm>
              <a:off x="5307" y="1984"/>
              <a:ext cx="37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*</a:t>
              </a:r>
              <a:endParaRPr lang="en-US" altLang="en-US" b="0"/>
            </a:p>
          </p:txBody>
        </p:sp>
        <p:sp>
          <p:nvSpPr>
            <p:cNvPr id="18450" name="Line 43"/>
            <p:cNvSpPr>
              <a:spLocks noChangeShapeType="1"/>
            </p:cNvSpPr>
            <p:nvPr/>
          </p:nvSpPr>
          <p:spPr bwMode="auto">
            <a:xfrm>
              <a:off x="4049" y="2127"/>
              <a:ext cx="475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Reflexive associations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altLang="en-US">
                <a:cs typeface="Times" panose="02020603050405020304" pitchFamily="18" charset="0"/>
              </a:rPr>
              <a:t>It is possible for an association to connect a class to itself</a:t>
            </a:r>
            <a:r>
              <a:rPr lang="en-US" altLang="en-US"/>
              <a:t>  </a:t>
            </a:r>
          </a:p>
        </p:txBody>
      </p:sp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6FB675D-DBA0-47FB-8434-98F37368C181}" type="slidenum">
              <a:rPr lang="en-US" altLang="en-US" sz="1400" b="0" smtClean="0"/>
              <a:pPr>
                <a:spcBef>
                  <a:spcPct val="0"/>
                </a:spcBef>
              </a:pPr>
              <a:t>19</a:t>
            </a:fld>
            <a:endParaRPr lang="en-US" altLang="en-US" sz="1400" b="0"/>
          </a:p>
        </p:txBody>
      </p:sp>
      <p:sp>
        <p:nvSpPr>
          <p:cNvPr id="19461" name="Rectangle 6"/>
          <p:cNvSpPr>
            <a:spLocks noChangeArrowheads="1"/>
          </p:cNvSpPr>
          <p:nvPr/>
        </p:nvSpPr>
        <p:spPr bwMode="auto">
          <a:xfrm>
            <a:off x="2486025" y="3365500"/>
            <a:ext cx="1482725" cy="696913"/>
          </a:xfrm>
          <a:prstGeom prst="rect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2652713" y="3502025"/>
            <a:ext cx="1208087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>
                <a:solidFill>
                  <a:srgbClr val="000000"/>
                </a:solidFill>
                <a:latin typeface="Arial" panose="020B0604020202020204" pitchFamily="34" charset="0"/>
              </a:rPr>
              <a:t>Course</a:t>
            </a:r>
            <a:endParaRPr lang="en-CA" altLang="en-US" b="0"/>
          </a:p>
        </p:txBody>
      </p:sp>
      <p:sp>
        <p:nvSpPr>
          <p:cNvPr id="19463" name="Line 8"/>
          <p:cNvSpPr>
            <a:spLocks noChangeShapeType="1"/>
          </p:cNvSpPr>
          <p:nvPr/>
        </p:nvSpPr>
        <p:spPr bwMode="auto">
          <a:xfrm>
            <a:off x="3983038" y="3471863"/>
            <a:ext cx="603250" cy="158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64" name="Line 9"/>
          <p:cNvSpPr>
            <a:spLocks noChangeShapeType="1"/>
          </p:cNvSpPr>
          <p:nvPr/>
        </p:nvSpPr>
        <p:spPr bwMode="auto">
          <a:xfrm>
            <a:off x="4586288" y="3471863"/>
            <a:ext cx="1587" cy="45402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65" name="Line 10"/>
          <p:cNvSpPr>
            <a:spLocks noChangeShapeType="1"/>
          </p:cNvSpPr>
          <p:nvPr/>
        </p:nvSpPr>
        <p:spPr bwMode="auto">
          <a:xfrm flipH="1">
            <a:off x="3983038" y="3925888"/>
            <a:ext cx="603250" cy="158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4013200" y="3654425"/>
            <a:ext cx="2413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19467" name="Rectangle 12"/>
          <p:cNvSpPr>
            <a:spLocks noChangeArrowheads="1"/>
          </p:cNvSpPr>
          <p:nvPr/>
        </p:nvSpPr>
        <p:spPr bwMode="auto">
          <a:xfrm>
            <a:off x="4676775" y="3502025"/>
            <a:ext cx="28400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isMutuallyExclusiveWith</a:t>
            </a:r>
            <a:endParaRPr lang="en-CA" altLang="en-US" b="0"/>
          </a:p>
        </p:txBody>
      </p:sp>
      <p:sp>
        <p:nvSpPr>
          <p:cNvPr id="19468" name="Line 13"/>
          <p:cNvSpPr>
            <a:spLocks noChangeShapeType="1"/>
          </p:cNvSpPr>
          <p:nvPr/>
        </p:nvSpPr>
        <p:spPr bwMode="auto">
          <a:xfrm flipH="1">
            <a:off x="1876425" y="3541713"/>
            <a:ext cx="603250" cy="158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69" name="Line 14"/>
          <p:cNvSpPr>
            <a:spLocks noChangeShapeType="1"/>
          </p:cNvSpPr>
          <p:nvPr/>
        </p:nvSpPr>
        <p:spPr bwMode="auto">
          <a:xfrm>
            <a:off x="1885950" y="3541713"/>
            <a:ext cx="1588" cy="755650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70" name="Line 15"/>
          <p:cNvSpPr>
            <a:spLocks noChangeShapeType="1"/>
          </p:cNvSpPr>
          <p:nvPr/>
        </p:nvSpPr>
        <p:spPr bwMode="auto">
          <a:xfrm>
            <a:off x="1876425" y="4297363"/>
            <a:ext cx="996950" cy="1587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9471" name="Rectangle 16"/>
          <p:cNvSpPr>
            <a:spLocks noChangeArrowheads="1"/>
          </p:cNvSpPr>
          <p:nvPr/>
        </p:nvSpPr>
        <p:spPr bwMode="auto">
          <a:xfrm>
            <a:off x="2690813" y="4025900"/>
            <a:ext cx="1031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19472" name="Rectangle 17"/>
          <p:cNvSpPr>
            <a:spLocks noChangeArrowheads="1"/>
          </p:cNvSpPr>
          <p:nvPr/>
        </p:nvSpPr>
        <p:spPr bwMode="auto">
          <a:xfrm>
            <a:off x="2328863" y="3571875"/>
            <a:ext cx="1031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19473" name="Rectangle 18"/>
          <p:cNvSpPr>
            <a:spLocks noChangeArrowheads="1"/>
          </p:cNvSpPr>
          <p:nvPr/>
        </p:nvSpPr>
        <p:spPr bwMode="auto">
          <a:xfrm>
            <a:off x="2260600" y="4287838"/>
            <a:ext cx="1570038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prerequisite</a:t>
            </a:r>
            <a:endParaRPr lang="en-CA" altLang="en-US" b="0"/>
          </a:p>
        </p:txBody>
      </p:sp>
      <p:sp>
        <p:nvSpPr>
          <p:cNvPr id="19474" name="Rectangle 19"/>
          <p:cNvSpPr>
            <a:spLocks noChangeArrowheads="1"/>
          </p:cNvSpPr>
          <p:nvPr/>
        </p:nvSpPr>
        <p:spPr bwMode="auto">
          <a:xfrm>
            <a:off x="1211263" y="3179763"/>
            <a:ext cx="119856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successor</a:t>
            </a:r>
            <a:endParaRPr lang="en-CA" altLang="en-US" b="0"/>
          </a:p>
        </p:txBody>
      </p:sp>
      <p:sp>
        <p:nvSpPr>
          <p:cNvPr id="19475" name="Rectangle 20"/>
          <p:cNvSpPr>
            <a:spLocks noChangeArrowheads="1"/>
          </p:cNvSpPr>
          <p:nvPr/>
        </p:nvSpPr>
        <p:spPr bwMode="auto">
          <a:xfrm>
            <a:off x="4043363" y="3230563"/>
            <a:ext cx="2413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19476" name="Line 21"/>
          <p:cNvSpPr>
            <a:spLocks noChangeShapeType="1"/>
          </p:cNvSpPr>
          <p:nvPr/>
        </p:nvSpPr>
        <p:spPr bwMode="auto">
          <a:xfrm>
            <a:off x="2854325" y="4056063"/>
            <a:ext cx="1588" cy="241300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What is UML</a:t>
            </a:r>
            <a:r>
              <a:rPr lang="en-US" altLang="en-US">
                <a:cs typeface="Times" panose="02020603050405020304" pitchFamily="18" charset="0"/>
              </a:rPr>
              <a:t>?</a:t>
            </a:r>
            <a:r>
              <a:rPr lang="en-US" altLang="en-US"/>
              <a:t> </a:t>
            </a:r>
            <a:endParaRPr lang="en-US" altLang="en-US">
              <a:cs typeface="Times" panose="02020603050405020304" pitchFamily="18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418785" cy="3880773"/>
          </a:xfrm>
        </p:spPr>
        <p:txBody>
          <a:bodyPr>
            <a:normAutofit fontScale="85000" lnSpcReduction="20000"/>
          </a:bodyPr>
          <a:lstStyle/>
          <a:p>
            <a:r>
              <a:rPr lang="en-GB" altLang="en-US" sz="2000" dirty="0">
                <a:cs typeface="Times" panose="02020603050405020304" pitchFamily="18" charset="0"/>
              </a:rPr>
              <a:t>The Unified Modelling Language is a standard graphical language for modelling object oriented software</a:t>
            </a:r>
          </a:p>
          <a:p>
            <a:pPr lvl="1"/>
            <a:r>
              <a:rPr lang="en-GB" altLang="en-US" sz="2000" dirty="0">
                <a:cs typeface="Times" panose="02020603050405020304" pitchFamily="18" charset="0"/>
              </a:rPr>
              <a:t>At the end of the 1980s and the beginning of 1990s, the first object-oriented development processes appeared</a:t>
            </a:r>
            <a:r>
              <a:rPr lang="en-US" altLang="en-US" sz="2000" dirty="0">
                <a:cs typeface="Times" panose="02020603050405020304" pitchFamily="18" charset="0"/>
              </a:rPr>
              <a:t> </a:t>
            </a:r>
          </a:p>
          <a:p>
            <a:pPr lvl="1"/>
            <a:r>
              <a:rPr lang="en-US" altLang="en-US" sz="2000" dirty="0">
                <a:cs typeface="Times" panose="02020603050405020304" pitchFamily="18" charset="0"/>
              </a:rPr>
              <a:t>T</a:t>
            </a:r>
            <a:r>
              <a:rPr lang="en-GB" altLang="en-US" sz="2000" dirty="0">
                <a:cs typeface="Times" panose="02020603050405020304" pitchFamily="18" charset="0"/>
              </a:rPr>
              <a:t>he proliferation of methods and notations tended to cause considerable confusion</a:t>
            </a:r>
            <a:r>
              <a:rPr lang="en-US" altLang="en-US" sz="2000" dirty="0">
                <a:cs typeface="Times" panose="02020603050405020304" pitchFamily="18" charset="0"/>
              </a:rPr>
              <a:t> </a:t>
            </a:r>
          </a:p>
          <a:p>
            <a:pPr lvl="1"/>
            <a:r>
              <a:rPr lang="en-GB" altLang="en-US" sz="2000" dirty="0">
                <a:cs typeface="Times" panose="02020603050405020304" pitchFamily="18" charset="0"/>
              </a:rPr>
              <a:t>Two important methodologists </a:t>
            </a:r>
            <a:r>
              <a:rPr lang="en-GB" altLang="en-US" sz="2000" dirty="0" err="1">
                <a:cs typeface="Times" panose="02020603050405020304" pitchFamily="18" charset="0"/>
              </a:rPr>
              <a:t>Rumbaugh</a:t>
            </a:r>
            <a:r>
              <a:rPr lang="en-GB" altLang="en-US" sz="2000" dirty="0">
                <a:cs typeface="Times" panose="02020603050405020304" pitchFamily="18" charset="0"/>
              </a:rPr>
              <a:t> and </a:t>
            </a:r>
            <a:r>
              <a:rPr lang="en-GB" altLang="en-US" sz="2000" dirty="0" err="1">
                <a:cs typeface="Times" panose="02020603050405020304" pitchFamily="18" charset="0"/>
              </a:rPr>
              <a:t>Booch</a:t>
            </a:r>
            <a:r>
              <a:rPr lang="en-GB" altLang="en-US" sz="2000" dirty="0">
                <a:cs typeface="Times" panose="02020603050405020304" pitchFamily="18" charset="0"/>
              </a:rPr>
              <a:t> decided to merge their approaches in 1994.</a:t>
            </a:r>
          </a:p>
          <a:p>
            <a:pPr lvl="2"/>
            <a:r>
              <a:rPr lang="en-GB" altLang="en-US" sz="2000" dirty="0">
                <a:cs typeface="Times" panose="02020603050405020304" pitchFamily="18" charset="0"/>
              </a:rPr>
              <a:t>They worked together at the Rational Software Corporation</a:t>
            </a:r>
            <a:r>
              <a:rPr lang="en-US" altLang="en-US" sz="2000" dirty="0">
                <a:cs typeface="Times" panose="02020603050405020304" pitchFamily="18" charset="0"/>
              </a:rPr>
              <a:t> </a:t>
            </a:r>
            <a:endParaRPr lang="en-GB" altLang="en-US" sz="2000" dirty="0">
              <a:cs typeface="Times" panose="02020603050405020304" pitchFamily="18" charset="0"/>
            </a:endParaRPr>
          </a:p>
          <a:p>
            <a:pPr lvl="1"/>
            <a:r>
              <a:rPr lang="en-GB" altLang="en-US" sz="2000" dirty="0">
                <a:cs typeface="Times" panose="02020603050405020304" pitchFamily="18" charset="0"/>
              </a:rPr>
              <a:t>In 1995, another methodologist, Jacobson,  joined the team</a:t>
            </a:r>
          </a:p>
          <a:p>
            <a:pPr lvl="2"/>
            <a:r>
              <a:rPr lang="en-US" altLang="en-US" sz="2000" dirty="0">
                <a:cs typeface="Times" panose="02020603050405020304" pitchFamily="18" charset="0"/>
              </a:rPr>
              <a:t>His work focused on use cases </a:t>
            </a:r>
          </a:p>
          <a:p>
            <a:pPr lvl="1"/>
            <a:r>
              <a:rPr lang="en-GB" altLang="en-US" sz="2000" dirty="0">
                <a:cs typeface="Times" panose="02020603050405020304" pitchFamily="18" charset="0"/>
              </a:rPr>
              <a:t>In 1997 the Object Management Group (OMG) started the process of UML standardization</a:t>
            </a:r>
          </a:p>
        </p:txBody>
      </p:sp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77FB12A-51B8-44DF-945C-52C19C4C68C0}" type="slidenum">
              <a:rPr lang="en-US" altLang="en-US" sz="1400" b="0" smtClean="0"/>
              <a:pPr>
                <a:spcBef>
                  <a:spcPct val="0"/>
                </a:spcBef>
              </a:pPr>
              <a:t>2</a:t>
            </a:fld>
            <a:endParaRPr lang="en-US" altLang="en-US" sz="1400" b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Directionality in associations</a:t>
            </a:r>
            <a:r>
              <a:rPr lang="en-US" altLang="en-US">
                <a:cs typeface="Times" panose="02020603050405020304" pitchFamily="18" charset="0"/>
              </a:rPr>
              <a:t>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2045495"/>
            <a:ext cx="7778825" cy="1887561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dirty="0">
                <a:cs typeface="Times" panose="02020603050405020304" pitchFamily="18" charset="0"/>
              </a:rPr>
              <a:t>Associations are by default </a:t>
            </a:r>
            <a:r>
              <a:rPr lang="en-GB" altLang="en-US" sz="1800" i="1" dirty="0">
                <a:cs typeface="Times" panose="02020603050405020304" pitchFamily="18" charset="0"/>
              </a:rPr>
              <a:t>bi-directional</a:t>
            </a:r>
          </a:p>
          <a:p>
            <a:pPr lvl="2"/>
            <a:r>
              <a:rPr lang="en-US" altLang="en-US" sz="1600" dirty="0"/>
              <a:t>Bi-directional associations are navigable from both ends.  </a:t>
            </a:r>
            <a:endParaRPr lang="en-US" altLang="en-US" sz="1600" dirty="0" smtClean="0"/>
          </a:p>
          <a:p>
            <a:pPr lvl="1"/>
            <a:r>
              <a:rPr lang="en-GB" altLang="en-US" sz="1800" dirty="0" smtClean="0">
                <a:cs typeface="Times" panose="02020603050405020304" pitchFamily="18" charset="0"/>
              </a:rPr>
              <a:t>It </a:t>
            </a:r>
            <a:r>
              <a:rPr lang="en-GB" altLang="en-US" sz="1800" dirty="0">
                <a:cs typeface="Times" panose="02020603050405020304" pitchFamily="18" charset="0"/>
              </a:rPr>
              <a:t>is possible to limit the direction of an association by adding an arrow at one </a:t>
            </a:r>
            <a:r>
              <a:rPr lang="en-GB" altLang="en-US" sz="1800" dirty="0" smtClean="0">
                <a:cs typeface="Times" panose="02020603050405020304" pitchFamily="18" charset="0"/>
              </a:rPr>
              <a:t>end</a:t>
            </a:r>
            <a:r>
              <a:rPr lang="en-US" altLang="en-US" sz="1800" dirty="0" smtClean="0"/>
              <a:t>.</a:t>
            </a:r>
          </a:p>
          <a:p>
            <a:pPr lvl="2"/>
            <a:r>
              <a:rPr lang="en-US" altLang="en-US" sz="1600" dirty="0"/>
              <a:t>The arrowhead means that there is a one-way relationship</a:t>
            </a:r>
            <a:r>
              <a:rPr lang="en-US" altLang="en-US" sz="1600" dirty="0" smtClean="0"/>
              <a:t>.</a:t>
            </a:r>
            <a:endParaRPr lang="en-US" altLang="en-US" sz="1600" dirty="0"/>
          </a:p>
          <a:p>
            <a:pPr lvl="1"/>
            <a:endParaRPr lang="en-US" altLang="en-US" sz="1800" dirty="0"/>
          </a:p>
        </p:txBody>
      </p:sp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2A6539-C17E-44CB-8442-54FC5FE5BB77}" type="slidenum">
              <a:rPr lang="en-US" altLang="en-US" sz="1400" b="0" smtClean="0"/>
              <a:pPr>
                <a:spcBef>
                  <a:spcPct val="0"/>
                </a:spcBef>
              </a:pPr>
              <a:t>20</a:t>
            </a:fld>
            <a:endParaRPr lang="en-US" altLang="en-US" sz="1400" b="0"/>
          </a:p>
        </p:txBody>
      </p:sp>
      <p:sp>
        <p:nvSpPr>
          <p:cNvPr id="20485" name="Line 6"/>
          <p:cNvSpPr>
            <a:spLocks noChangeShapeType="1"/>
          </p:cNvSpPr>
          <p:nvPr/>
        </p:nvSpPr>
        <p:spPr bwMode="auto">
          <a:xfrm>
            <a:off x="2936875" y="4922366"/>
            <a:ext cx="2193925" cy="1588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87" name="Rectangle 10"/>
          <p:cNvSpPr>
            <a:spLocks noChangeArrowheads="1"/>
          </p:cNvSpPr>
          <p:nvPr/>
        </p:nvSpPr>
        <p:spPr bwMode="auto">
          <a:xfrm>
            <a:off x="4860925" y="4517554"/>
            <a:ext cx="23971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20490" name="Line 21"/>
          <p:cNvSpPr>
            <a:spLocks noChangeShapeType="1"/>
          </p:cNvSpPr>
          <p:nvPr/>
        </p:nvSpPr>
        <p:spPr bwMode="auto">
          <a:xfrm>
            <a:off x="4830763" y="4793621"/>
            <a:ext cx="300037" cy="93662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91" name="Line 22"/>
          <p:cNvSpPr>
            <a:spLocks noChangeShapeType="1"/>
          </p:cNvSpPr>
          <p:nvPr/>
        </p:nvSpPr>
        <p:spPr bwMode="auto">
          <a:xfrm flipH="1">
            <a:off x="4830763" y="4938241"/>
            <a:ext cx="300037" cy="92075"/>
          </a:xfrm>
          <a:prstGeom prst="line">
            <a:avLst/>
          </a:prstGeom>
          <a:noFill/>
          <a:ln w="301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0492" name="Rectangle 23"/>
          <p:cNvSpPr>
            <a:spLocks noChangeArrowheads="1"/>
          </p:cNvSpPr>
          <p:nvPr/>
        </p:nvSpPr>
        <p:spPr bwMode="auto">
          <a:xfrm>
            <a:off x="5145088" y="4469929"/>
            <a:ext cx="1774825" cy="903287"/>
          </a:xfrm>
          <a:prstGeom prst="rect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0493" name="Rectangle 24"/>
          <p:cNvSpPr>
            <a:spLocks noChangeArrowheads="1"/>
          </p:cNvSpPr>
          <p:nvPr/>
        </p:nvSpPr>
        <p:spPr bwMode="auto">
          <a:xfrm>
            <a:off x="5732463" y="4611216"/>
            <a:ext cx="81121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Note</a:t>
            </a:r>
            <a:endParaRPr lang="en-CA" altLang="en-US" b="0" dirty="0"/>
          </a:p>
        </p:txBody>
      </p:sp>
      <p:sp>
        <p:nvSpPr>
          <p:cNvPr id="20494" name="Rectangle 25"/>
          <p:cNvSpPr>
            <a:spLocks noChangeArrowheads="1"/>
          </p:cNvSpPr>
          <p:nvPr/>
        </p:nvSpPr>
        <p:spPr bwMode="auto">
          <a:xfrm>
            <a:off x="1538288" y="4469929"/>
            <a:ext cx="1384300" cy="903287"/>
          </a:xfrm>
          <a:prstGeom prst="rect">
            <a:avLst/>
          </a:prstGeom>
          <a:noFill/>
          <a:ln w="301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0495" name="Rectangle 26"/>
          <p:cNvSpPr>
            <a:spLocks noChangeArrowheads="1"/>
          </p:cNvSpPr>
          <p:nvPr/>
        </p:nvSpPr>
        <p:spPr bwMode="auto">
          <a:xfrm>
            <a:off x="1884363" y="4611216"/>
            <a:ext cx="6905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Day</a:t>
            </a:r>
            <a:endParaRPr lang="en-CA" altLang="en-US"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Generalization</a:t>
            </a:r>
            <a:r>
              <a:rPr lang="en-US" altLang="en-US"/>
              <a:t> 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562801" cy="3880773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Specializing a superclass into two or more subclasses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The</a:t>
            </a:r>
            <a:r>
              <a:rPr lang="en-GB" altLang="en-US" i="1" dirty="0">
                <a:cs typeface="Times" panose="02020603050405020304" pitchFamily="18" charset="0"/>
              </a:rPr>
              <a:t> discriminator</a:t>
            </a:r>
            <a:r>
              <a:rPr lang="en-GB" altLang="en-US" dirty="0">
                <a:cs typeface="Times" panose="02020603050405020304" pitchFamily="18" charset="0"/>
              </a:rPr>
              <a:t> is a label that describes the criteria used in the specialization</a:t>
            </a:r>
            <a:endParaRPr lang="en-US" altLang="en-US" dirty="0"/>
          </a:p>
        </p:txBody>
      </p:sp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CDDC4EE-F478-4B3E-A7A5-66DC6CBC9A80}" type="slidenum">
              <a:rPr lang="en-US" altLang="en-US" sz="1400" b="0" smtClean="0"/>
              <a:pPr>
                <a:spcBef>
                  <a:spcPct val="0"/>
                </a:spcBef>
              </a:pPr>
              <a:t>21</a:t>
            </a:fld>
            <a:endParaRPr lang="en-US" altLang="en-US" sz="1400" b="0"/>
          </a:p>
        </p:txBody>
      </p:sp>
      <p:pic>
        <p:nvPicPr>
          <p:cNvPr id="21509" name="Picture 4" descr="0509AnimalDiscriminat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3518446"/>
            <a:ext cx="6148387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9561" y="139700"/>
            <a:ext cx="8326227" cy="687387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Avoiding unnecessary generalizations</a:t>
            </a:r>
            <a:r>
              <a:rPr lang="en-US" altLang="en-US" dirty="0"/>
              <a:t> </a:t>
            </a:r>
          </a:p>
        </p:txBody>
      </p:sp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578B6DC-EFC0-41E3-92F7-D1DF1F93A8F3}" type="slidenum">
              <a:rPr lang="en-US" altLang="en-US" sz="1400" b="0" smtClean="0"/>
              <a:pPr>
                <a:spcBef>
                  <a:spcPct val="0"/>
                </a:spcBef>
              </a:pPr>
              <a:t>22</a:t>
            </a:fld>
            <a:endParaRPr lang="en-US" altLang="en-US" sz="1400" b="0"/>
          </a:p>
        </p:txBody>
      </p:sp>
      <p:pic>
        <p:nvPicPr>
          <p:cNvPr id="225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06" y="1099905"/>
            <a:ext cx="4876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14"/>
          <p:cNvSpPr>
            <a:spLocks noChangeArrowheads="1"/>
          </p:cNvSpPr>
          <p:nvPr/>
        </p:nvSpPr>
        <p:spPr bwMode="auto">
          <a:xfrm>
            <a:off x="5840413" y="4979988"/>
            <a:ext cx="1169987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34" name="Rectangle 15"/>
          <p:cNvSpPr>
            <a:spLocks noChangeArrowheads="1"/>
          </p:cNvSpPr>
          <p:nvPr/>
        </p:nvSpPr>
        <p:spPr bwMode="auto">
          <a:xfrm>
            <a:off x="5889625" y="5180013"/>
            <a:ext cx="19208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rock</a:t>
            </a:r>
            <a:endParaRPr lang="en-CA" altLang="en-US" b="0"/>
          </a:p>
        </p:txBody>
      </p:sp>
      <p:sp>
        <p:nvSpPr>
          <p:cNvPr id="22535" name="Rectangle 16"/>
          <p:cNvSpPr>
            <a:spLocks noChangeArrowheads="1"/>
          </p:cNvSpPr>
          <p:nvPr/>
        </p:nvSpPr>
        <p:spPr bwMode="auto">
          <a:xfrm>
            <a:off x="4662488" y="4979988"/>
            <a:ext cx="1128712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36" name="Rectangle 17"/>
          <p:cNvSpPr>
            <a:spLocks noChangeArrowheads="1"/>
          </p:cNvSpPr>
          <p:nvPr/>
        </p:nvSpPr>
        <p:spPr bwMode="auto">
          <a:xfrm>
            <a:off x="4689475" y="5180013"/>
            <a:ext cx="2444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blues</a:t>
            </a:r>
            <a:endParaRPr lang="en-CA" altLang="en-US" b="0"/>
          </a:p>
        </p:txBody>
      </p:sp>
      <p:sp>
        <p:nvSpPr>
          <p:cNvPr id="22537" name="Rectangle 18"/>
          <p:cNvSpPr>
            <a:spLocks noChangeArrowheads="1"/>
          </p:cNvSpPr>
          <p:nvPr/>
        </p:nvSpPr>
        <p:spPr bwMode="auto">
          <a:xfrm>
            <a:off x="3440113" y="4979988"/>
            <a:ext cx="1141412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38" name="Rectangle 19"/>
          <p:cNvSpPr>
            <a:spLocks noChangeArrowheads="1"/>
          </p:cNvSpPr>
          <p:nvPr/>
        </p:nvSpPr>
        <p:spPr bwMode="auto">
          <a:xfrm>
            <a:off x="3467100" y="5180013"/>
            <a:ext cx="3841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classical</a:t>
            </a:r>
            <a:endParaRPr lang="en-CA" altLang="en-US" b="0"/>
          </a:p>
        </p:txBody>
      </p:sp>
      <p:sp>
        <p:nvSpPr>
          <p:cNvPr id="22539" name="Rectangle 20"/>
          <p:cNvSpPr>
            <a:spLocks noChangeArrowheads="1"/>
          </p:cNvSpPr>
          <p:nvPr/>
        </p:nvSpPr>
        <p:spPr bwMode="auto">
          <a:xfrm>
            <a:off x="2228850" y="4979988"/>
            <a:ext cx="1143000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0" name="Rectangle 21"/>
          <p:cNvSpPr>
            <a:spLocks noChangeArrowheads="1"/>
          </p:cNvSpPr>
          <p:nvPr/>
        </p:nvSpPr>
        <p:spPr bwMode="auto">
          <a:xfrm>
            <a:off x="2276475" y="5180013"/>
            <a:ext cx="1809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jazz</a:t>
            </a:r>
            <a:endParaRPr lang="en-CA" altLang="en-US" b="0"/>
          </a:p>
        </p:txBody>
      </p:sp>
      <p:sp>
        <p:nvSpPr>
          <p:cNvPr id="22541" name="Rectangle 22"/>
          <p:cNvSpPr>
            <a:spLocks noChangeArrowheads="1"/>
          </p:cNvSpPr>
          <p:nvPr/>
        </p:nvSpPr>
        <p:spPr bwMode="auto">
          <a:xfrm>
            <a:off x="995363" y="4979988"/>
            <a:ext cx="1160462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2" name="Rectangle 23"/>
          <p:cNvSpPr>
            <a:spLocks noChangeArrowheads="1"/>
          </p:cNvSpPr>
          <p:nvPr/>
        </p:nvSpPr>
        <p:spPr bwMode="auto">
          <a:xfrm>
            <a:off x="1022350" y="5180013"/>
            <a:ext cx="53816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music video</a:t>
            </a:r>
            <a:endParaRPr lang="en-CA" altLang="en-US" b="0"/>
          </a:p>
        </p:txBody>
      </p:sp>
      <p:sp>
        <p:nvSpPr>
          <p:cNvPr id="22543" name="Rectangle 24"/>
          <p:cNvSpPr>
            <a:spLocks noChangeArrowheads="1"/>
          </p:cNvSpPr>
          <p:nvPr/>
        </p:nvSpPr>
        <p:spPr bwMode="auto">
          <a:xfrm>
            <a:off x="1006475" y="4229100"/>
            <a:ext cx="1203325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4" name="Rectangle 25"/>
          <p:cNvSpPr>
            <a:spLocks noChangeArrowheads="1"/>
          </p:cNvSpPr>
          <p:nvPr/>
        </p:nvSpPr>
        <p:spPr bwMode="auto">
          <a:xfrm>
            <a:off x="1065213" y="4427538"/>
            <a:ext cx="24447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video</a:t>
            </a:r>
            <a:endParaRPr lang="en-CA" altLang="en-US" b="0"/>
          </a:p>
        </p:txBody>
      </p:sp>
      <p:sp>
        <p:nvSpPr>
          <p:cNvPr id="22545" name="Rectangle 26"/>
          <p:cNvSpPr>
            <a:spLocks noChangeArrowheads="1"/>
          </p:cNvSpPr>
          <p:nvPr/>
        </p:nvSpPr>
        <p:spPr bwMode="auto">
          <a:xfrm>
            <a:off x="3984625" y="4229100"/>
            <a:ext cx="1196975" cy="377825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6" name="Rectangle 27"/>
          <p:cNvSpPr>
            <a:spLocks noChangeArrowheads="1"/>
          </p:cNvSpPr>
          <p:nvPr/>
        </p:nvSpPr>
        <p:spPr bwMode="auto">
          <a:xfrm>
            <a:off x="4033838" y="4427538"/>
            <a:ext cx="2508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audio</a:t>
            </a:r>
            <a:endParaRPr lang="en-CA" altLang="en-US" b="0"/>
          </a:p>
        </p:txBody>
      </p:sp>
      <p:sp>
        <p:nvSpPr>
          <p:cNvPr id="22547" name="Rectangle 28"/>
          <p:cNvSpPr>
            <a:spLocks noChangeArrowheads="1"/>
          </p:cNvSpPr>
          <p:nvPr/>
        </p:nvSpPr>
        <p:spPr bwMode="auto">
          <a:xfrm>
            <a:off x="2765425" y="3446463"/>
            <a:ext cx="1125538" cy="398462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48" name="Rectangle 29"/>
          <p:cNvSpPr>
            <a:spLocks noChangeArrowheads="1"/>
          </p:cNvSpPr>
          <p:nvPr/>
        </p:nvSpPr>
        <p:spPr bwMode="auto">
          <a:xfrm>
            <a:off x="2824163" y="3494088"/>
            <a:ext cx="10604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49" name="Line 30"/>
          <p:cNvSpPr>
            <a:spLocks noChangeShapeType="1"/>
          </p:cNvSpPr>
          <p:nvPr/>
        </p:nvSpPr>
        <p:spPr bwMode="auto">
          <a:xfrm>
            <a:off x="3895725" y="3559175"/>
            <a:ext cx="21431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0" name="Line 31"/>
          <p:cNvSpPr>
            <a:spLocks noChangeShapeType="1"/>
          </p:cNvSpPr>
          <p:nvPr/>
        </p:nvSpPr>
        <p:spPr bwMode="auto">
          <a:xfrm>
            <a:off x="4110038" y="3559175"/>
            <a:ext cx="1587" cy="16192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1" name="Line 32"/>
          <p:cNvSpPr>
            <a:spLocks noChangeShapeType="1"/>
          </p:cNvSpPr>
          <p:nvPr/>
        </p:nvSpPr>
        <p:spPr bwMode="auto">
          <a:xfrm flipH="1">
            <a:off x="3895725" y="3721100"/>
            <a:ext cx="21431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2" name="Rectangle 33"/>
          <p:cNvSpPr>
            <a:spLocks noChangeArrowheads="1"/>
          </p:cNvSpPr>
          <p:nvPr/>
        </p:nvSpPr>
        <p:spPr bwMode="auto">
          <a:xfrm>
            <a:off x="3905250" y="3624263"/>
            <a:ext cx="3968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22553" name="Rectangle 34"/>
          <p:cNvSpPr>
            <a:spLocks noChangeArrowheads="1"/>
          </p:cNvSpPr>
          <p:nvPr/>
        </p:nvSpPr>
        <p:spPr bwMode="auto">
          <a:xfrm>
            <a:off x="3938588" y="3721100"/>
            <a:ext cx="557212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54" name="Line 35"/>
          <p:cNvSpPr>
            <a:spLocks noChangeShapeType="1"/>
          </p:cNvSpPr>
          <p:nvPr/>
        </p:nvSpPr>
        <p:spPr bwMode="auto">
          <a:xfrm>
            <a:off x="2770188" y="3644900"/>
            <a:ext cx="110331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5" name="Rectangle 36"/>
          <p:cNvSpPr>
            <a:spLocks noChangeArrowheads="1"/>
          </p:cNvSpPr>
          <p:nvPr/>
        </p:nvSpPr>
        <p:spPr bwMode="auto">
          <a:xfrm>
            <a:off x="2803525" y="3687763"/>
            <a:ext cx="49371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description</a:t>
            </a:r>
            <a:endParaRPr lang="en-CA" altLang="en-US" b="0"/>
          </a:p>
        </p:txBody>
      </p:sp>
      <p:sp>
        <p:nvSpPr>
          <p:cNvPr id="22556" name="Rectangle 37"/>
          <p:cNvSpPr>
            <a:spLocks noChangeArrowheads="1"/>
          </p:cNvSpPr>
          <p:nvPr/>
        </p:nvSpPr>
        <p:spPr bwMode="auto">
          <a:xfrm>
            <a:off x="1371600" y="3446463"/>
            <a:ext cx="633413" cy="515937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57" name="Rectangle 38"/>
          <p:cNvSpPr>
            <a:spLocks noChangeArrowheads="1"/>
          </p:cNvSpPr>
          <p:nvPr/>
        </p:nvSpPr>
        <p:spPr bwMode="auto">
          <a:xfrm>
            <a:off x="1420813" y="3494088"/>
            <a:ext cx="5651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Recording</a:t>
            </a:r>
            <a:endParaRPr lang="en-CA" altLang="en-US" b="0"/>
          </a:p>
        </p:txBody>
      </p:sp>
      <p:sp>
        <p:nvSpPr>
          <p:cNvPr id="22558" name="Line 39"/>
          <p:cNvSpPr>
            <a:spLocks noChangeShapeType="1"/>
          </p:cNvSpPr>
          <p:nvPr/>
        </p:nvSpPr>
        <p:spPr bwMode="auto">
          <a:xfrm>
            <a:off x="1998663" y="3570288"/>
            <a:ext cx="762000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59" name="Rectangle 40"/>
          <p:cNvSpPr>
            <a:spLocks noChangeArrowheads="1"/>
          </p:cNvSpPr>
          <p:nvPr/>
        </p:nvSpPr>
        <p:spPr bwMode="auto">
          <a:xfrm>
            <a:off x="2032000" y="3462338"/>
            <a:ext cx="39688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22560" name="Rectangle 41"/>
          <p:cNvSpPr>
            <a:spLocks noChangeArrowheads="1"/>
          </p:cNvSpPr>
          <p:nvPr/>
        </p:nvSpPr>
        <p:spPr bwMode="auto">
          <a:xfrm>
            <a:off x="2106613" y="3581400"/>
            <a:ext cx="579437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 dirty="0" err="1">
                <a:solidFill>
                  <a:srgbClr val="000000"/>
                </a:solidFill>
                <a:latin typeface="Arial" panose="020B0604020202020204" pitchFamily="34" charset="0"/>
              </a:rPr>
              <a:t>hasCategory</a:t>
            </a:r>
            <a:endParaRPr lang="en-CA" altLang="en-US" b="0" dirty="0"/>
          </a:p>
        </p:txBody>
      </p:sp>
      <p:sp>
        <p:nvSpPr>
          <p:cNvPr id="22561" name="Line 42"/>
          <p:cNvSpPr>
            <a:spLocks noChangeShapeType="1"/>
          </p:cNvSpPr>
          <p:nvPr/>
        </p:nvSpPr>
        <p:spPr bwMode="auto">
          <a:xfrm>
            <a:off x="1804988" y="4600575"/>
            <a:ext cx="1587" cy="3746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2" name="Line 43"/>
          <p:cNvSpPr>
            <a:spLocks noChangeShapeType="1"/>
          </p:cNvSpPr>
          <p:nvPr/>
        </p:nvSpPr>
        <p:spPr bwMode="auto">
          <a:xfrm flipH="1">
            <a:off x="3016250" y="4600575"/>
            <a:ext cx="1092200" cy="3746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3" name="Line 44"/>
          <p:cNvSpPr>
            <a:spLocks noChangeShapeType="1"/>
          </p:cNvSpPr>
          <p:nvPr/>
        </p:nvSpPr>
        <p:spPr bwMode="auto">
          <a:xfrm flipH="1">
            <a:off x="4311650" y="4611688"/>
            <a:ext cx="76200" cy="36353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4" name="Line 45"/>
          <p:cNvSpPr>
            <a:spLocks noChangeShapeType="1"/>
          </p:cNvSpPr>
          <p:nvPr/>
        </p:nvSpPr>
        <p:spPr bwMode="auto">
          <a:xfrm>
            <a:off x="4965700" y="4600575"/>
            <a:ext cx="920750" cy="3746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5" name="Line 46"/>
          <p:cNvSpPr>
            <a:spLocks noChangeShapeType="1"/>
          </p:cNvSpPr>
          <p:nvPr/>
        </p:nvSpPr>
        <p:spPr bwMode="auto">
          <a:xfrm>
            <a:off x="4665663" y="4600575"/>
            <a:ext cx="31750" cy="37465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66" name="Rectangle 47"/>
          <p:cNvSpPr>
            <a:spLocks noChangeArrowheads="1"/>
          </p:cNvSpPr>
          <p:nvPr/>
        </p:nvSpPr>
        <p:spPr bwMode="auto">
          <a:xfrm>
            <a:off x="4872038" y="4846638"/>
            <a:ext cx="557212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67" name="Rectangle 48"/>
          <p:cNvSpPr>
            <a:spLocks noChangeArrowheads="1"/>
          </p:cNvSpPr>
          <p:nvPr/>
        </p:nvSpPr>
        <p:spPr bwMode="auto">
          <a:xfrm>
            <a:off x="5986463" y="4846638"/>
            <a:ext cx="557212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68" name="Rectangle 49"/>
          <p:cNvSpPr>
            <a:spLocks noChangeArrowheads="1"/>
          </p:cNvSpPr>
          <p:nvPr/>
        </p:nvSpPr>
        <p:spPr bwMode="auto">
          <a:xfrm>
            <a:off x="3733800" y="4846638"/>
            <a:ext cx="55721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69" name="Rectangle 50"/>
          <p:cNvSpPr>
            <a:spLocks noChangeArrowheads="1"/>
          </p:cNvSpPr>
          <p:nvPr/>
        </p:nvSpPr>
        <p:spPr bwMode="auto">
          <a:xfrm>
            <a:off x="2513013" y="4846638"/>
            <a:ext cx="557212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70" name="Rectangle 51"/>
          <p:cNvSpPr>
            <a:spLocks noChangeArrowheads="1"/>
          </p:cNvSpPr>
          <p:nvPr/>
        </p:nvSpPr>
        <p:spPr bwMode="auto">
          <a:xfrm>
            <a:off x="1247775" y="4846638"/>
            <a:ext cx="55721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subcategory</a:t>
            </a:r>
            <a:endParaRPr lang="en-CA" altLang="en-US" b="0"/>
          </a:p>
        </p:txBody>
      </p:sp>
      <p:sp>
        <p:nvSpPr>
          <p:cNvPr id="22571" name="Rectangle 54"/>
          <p:cNvSpPr>
            <a:spLocks noChangeArrowheads="1"/>
          </p:cNvSpPr>
          <p:nvPr/>
        </p:nvSpPr>
        <p:spPr bwMode="auto">
          <a:xfrm>
            <a:off x="1065213" y="4244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2" name="Rectangle 55"/>
          <p:cNvSpPr>
            <a:spLocks noChangeArrowheads="1"/>
          </p:cNvSpPr>
          <p:nvPr/>
        </p:nvSpPr>
        <p:spPr bwMode="auto">
          <a:xfrm>
            <a:off x="4022725" y="4244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3" name="Line 56"/>
          <p:cNvSpPr>
            <a:spLocks noChangeShapeType="1"/>
          </p:cNvSpPr>
          <p:nvPr/>
        </p:nvSpPr>
        <p:spPr bwMode="auto">
          <a:xfrm>
            <a:off x="3990975" y="4395788"/>
            <a:ext cx="1190625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74" name="Rectangle 57"/>
          <p:cNvSpPr>
            <a:spLocks noChangeArrowheads="1"/>
          </p:cNvSpPr>
          <p:nvPr/>
        </p:nvSpPr>
        <p:spPr bwMode="auto">
          <a:xfrm>
            <a:off x="1022350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5" name="Rectangle 58"/>
          <p:cNvSpPr>
            <a:spLocks noChangeArrowheads="1"/>
          </p:cNvSpPr>
          <p:nvPr/>
        </p:nvSpPr>
        <p:spPr bwMode="auto">
          <a:xfrm>
            <a:off x="3467100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6" name="Rectangle 59"/>
          <p:cNvSpPr>
            <a:spLocks noChangeArrowheads="1"/>
          </p:cNvSpPr>
          <p:nvPr/>
        </p:nvSpPr>
        <p:spPr bwMode="auto">
          <a:xfrm>
            <a:off x="4700588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7" name="Rectangle 60"/>
          <p:cNvSpPr>
            <a:spLocks noChangeArrowheads="1"/>
          </p:cNvSpPr>
          <p:nvPr/>
        </p:nvSpPr>
        <p:spPr bwMode="auto">
          <a:xfrm>
            <a:off x="5867400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78" name="Line 61"/>
          <p:cNvSpPr>
            <a:spLocks noChangeShapeType="1"/>
          </p:cNvSpPr>
          <p:nvPr/>
        </p:nvSpPr>
        <p:spPr bwMode="auto">
          <a:xfrm>
            <a:off x="1011238" y="4395788"/>
            <a:ext cx="1198562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79" name="Rectangle 62"/>
          <p:cNvSpPr>
            <a:spLocks noChangeArrowheads="1"/>
          </p:cNvSpPr>
          <p:nvPr/>
        </p:nvSpPr>
        <p:spPr bwMode="auto">
          <a:xfrm>
            <a:off x="2255838" y="5006975"/>
            <a:ext cx="10985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RecordingCategory</a:t>
            </a:r>
            <a:endParaRPr lang="en-CA" altLang="en-US" b="0"/>
          </a:p>
        </p:txBody>
      </p:sp>
      <p:sp>
        <p:nvSpPr>
          <p:cNvPr id="22580" name="Line 63"/>
          <p:cNvSpPr>
            <a:spLocks noChangeShapeType="1"/>
          </p:cNvSpPr>
          <p:nvPr/>
        </p:nvSpPr>
        <p:spPr bwMode="auto">
          <a:xfrm>
            <a:off x="1011238" y="5168900"/>
            <a:ext cx="114776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1" name="Line 64"/>
          <p:cNvSpPr>
            <a:spLocks noChangeShapeType="1"/>
          </p:cNvSpPr>
          <p:nvPr/>
        </p:nvSpPr>
        <p:spPr bwMode="auto">
          <a:xfrm>
            <a:off x="2224088" y="5168900"/>
            <a:ext cx="112871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2" name="Line 65"/>
          <p:cNvSpPr>
            <a:spLocks noChangeShapeType="1"/>
          </p:cNvSpPr>
          <p:nvPr/>
        </p:nvSpPr>
        <p:spPr bwMode="auto">
          <a:xfrm>
            <a:off x="3429000" y="5168900"/>
            <a:ext cx="1163638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3" name="Line 66"/>
          <p:cNvSpPr>
            <a:spLocks noChangeShapeType="1"/>
          </p:cNvSpPr>
          <p:nvPr/>
        </p:nvSpPr>
        <p:spPr bwMode="auto">
          <a:xfrm>
            <a:off x="4668838" y="5168900"/>
            <a:ext cx="1122362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4" name="Line 67"/>
          <p:cNvSpPr>
            <a:spLocks noChangeShapeType="1"/>
          </p:cNvSpPr>
          <p:nvPr/>
        </p:nvSpPr>
        <p:spPr bwMode="auto">
          <a:xfrm>
            <a:off x="5846763" y="5168900"/>
            <a:ext cx="1163637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5" name="Rectangle 68"/>
          <p:cNvSpPr>
            <a:spLocks noChangeArrowheads="1"/>
          </p:cNvSpPr>
          <p:nvPr/>
        </p:nvSpPr>
        <p:spPr bwMode="auto">
          <a:xfrm>
            <a:off x="3352800" y="5732463"/>
            <a:ext cx="1093788" cy="515937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86" name="Rectangle 69"/>
          <p:cNvSpPr>
            <a:spLocks noChangeArrowheads="1"/>
          </p:cNvSpPr>
          <p:nvPr/>
        </p:nvSpPr>
        <p:spPr bwMode="auto">
          <a:xfrm>
            <a:off x="3379788" y="5953125"/>
            <a:ext cx="65405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9th Symphony</a:t>
            </a:r>
            <a:endParaRPr lang="en-CA" altLang="en-US" b="0"/>
          </a:p>
        </p:txBody>
      </p:sp>
      <p:sp>
        <p:nvSpPr>
          <p:cNvPr id="22587" name="Rectangle 70"/>
          <p:cNvSpPr>
            <a:spLocks noChangeArrowheads="1"/>
          </p:cNvSpPr>
          <p:nvPr/>
        </p:nvSpPr>
        <p:spPr bwMode="auto">
          <a:xfrm>
            <a:off x="3379788" y="5759450"/>
            <a:ext cx="6032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</a:t>
            </a:r>
            <a:endParaRPr lang="en-CA" altLang="en-US" b="0"/>
          </a:p>
        </p:txBody>
      </p:sp>
      <p:sp>
        <p:nvSpPr>
          <p:cNvPr id="22588" name="Line 71"/>
          <p:cNvSpPr>
            <a:spLocks noChangeShapeType="1"/>
          </p:cNvSpPr>
          <p:nvPr/>
        </p:nvSpPr>
        <p:spPr bwMode="auto">
          <a:xfrm>
            <a:off x="3359150" y="5921375"/>
            <a:ext cx="107156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89" name="Line 72"/>
          <p:cNvSpPr>
            <a:spLocks noChangeShapeType="1"/>
          </p:cNvSpPr>
          <p:nvPr/>
        </p:nvSpPr>
        <p:spPr bwMode="auto">
          <a:xfrm flipH="1">
            <a:off x="3905250" y="5351463"/>
            <a:ext cx="53975" cy="36512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90" name="Rectangle 73"/>
          <p:cNvSpPr>
            <a:spLocks noChangeArrowheads="1"/>
          </p:cNvSpPr>
          <p:nvPr/>
        </p:nvSpPr>
        <p:spPr bwMode="auto">
          <a:xfrm>
            <a:off x="5676900" y="5743575"/>
            <a:ext cx="1093788" cy="484188"/>
          </a:xfrm>
          <a:prstGeom prst="rect">
            <a:avLst/>
          </a:prstGeom>
          <a:noFill/>
          <a:ln w="111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2591" name="Rectangle 74"/>
          <p:cNvSpPr>
            <a:spLocks noChangeArrowheads="1"/>
          </p:cNvSpPr>
          <p:nvPr/>
        </p:nvSpPr>
        <p:spPr bwMode="auto">
          <a:xfrm>
            <a:off x="5705475" y="5942013"/>
            <a:ext cx="3651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Let it be</a:t>
            </a:r>
            <a:endParaRPr lang="en-CA" altLang="en-US" b="0"/>
          </a:p>
        </p:txBody>
      </p:sp>
      <p:sp>
        <p:nvSpPr>
          <p:cNvPr id="22592" name="Rectangle 75"/>
          <p:cNvSpPr>
            <a:spLocks noChangeArrowheads="1"/>
          </p:cNvSpPr>
          <p:nvPr/>
        </p:nvSpPr>
        <p:spPr bwMode="auto">
          <a:xfrm>
            <a:off x="5705475" y="5770563"/>
            <a:ext cx="60325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9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CA" altLang="en-US" sz="900" u="sng">
                <a:solidFill>
                  <a:srgbClr val="000000"/>
                </a:solidFill>
                <a:latin typeface="Arial" panose="020B0604020202020204" pitchFamily="34" charset="0"/>
              </a:rPr>
              <a:t>Recording</a:t>
            </a:r>
            <a:endParaRPr lang="en-CA" altLang="en-US" b="0"/>
          </a:p>
        </p:txBody>
      </p:sp>
      <p:sp>
        <p:nvSpPr>
          <p:cNvPr id="22593" name="Line 76"/>
          <p:cNvSpPr>
            <a:spLocks noChangeShapeType="1"/>
          </p:cNvSpPr>
          <p:nvPr/>
        </p:nvSpPr>
        <p:spPr bwMode="auto">
          <a:xfrm>
            <a:off x="5683250" y="5930900"/>
            <a:ext cx="107156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94" name="Rectangle 77"/>
          <p:cNvSpPr>
            <a:spLocks noChangeArrowheads="1"/>
          </p:cNvSpPr>
          <p:nvPr/>
        </p:nvSpPr>
        <p:spPr bwMode="auto">
          <a:xfrm>
            <a:off x="5694363" y="6070600"/>
            <a:ext cx="5461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The Beatles</a:t>
            </a:r>
            <a:endParaRPr lang="en-CA" altLang="en-US" b="0"/>
          </a:p>
        </p:txBody>
      </p:sp>
      <p:sp>
        <p:nvSpPr>
          <p:cNvPr id="22595" name="Rectangle 78"/>
          <p:cNvSpPr>
            <a:spLocks noChangeArrowheads="1"/>
          </p:cNvSpPr>
          <p:nvPr/>
        </p:nvSpPr>
        <p:spPr bwMode="auto">
          <a:xfrm>
            <a:off x="3379788" y="6081713"/>
            <a:ext cx="490537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Beethoven</a:t>
            </a:r>
            <a:endParaRPr lang="en-CA" altLang="en-US" b="0"/>
          </a:p>
        </p:txBody>
      </p:sp>
      <p:sp>
        <p:nvSpPr>
          <p:cNvPr id="22596" name="Line 79"/>
          <p:cNvSpPr>
            <a:spLocks noChangeShapeType="1"/>
          </p:cNvSpPr>
          <p:nvPr/>
        </p:nvSpPr>
        <p:spPr bwMode="auto">
          <a:xfrm flipH="1">
            <a:off x="6175375" y="5362575"/>
            <a:ext cx="53975" cy="365125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97" name="Line 80"/>
          <p:cNvSpPr>
            <a:spLocks noChangeShapeType="1"/>
          </p:cNvSpPr>
          <p:nvPr/>
        </p:nvSpPr>
        <p:spPr bwMode="auto">
          <a:xfrm flipH="1">
            <a:off x="1377950" y="3644900"/>
            <a:ext cx="611188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2598" name="Rectangle 81"/>
          <p:cNvSpPr>
            <a:spLocks noChangeArrowheads="1"/>
          </p:cNvSpPr>
          <p:nvPr/>
        </p:nvSpPr>
        <p:spPr bwMode="auto">
          <a:xfrm>
            <a:off x="1409700" y="3687763"/>
            <a:ext cx="158750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title</a:t>
            </a:r>
            <a:endParaRPr lang="en-CA" altLang="en-US" b="0"/>
          </a:p>
        </p:txBody>
      </p:sp>
      <p:sp>
        <p:nvSpPr>
          <p:cNvPr id="22599" name="Rectangle 82"/>
          <p:cNvSpPr>
            <a:spLocks noChangeArrowheads="1"/>
          </p:cNvSpPr>
          <p:nvPr/>
        </p:nvSpPr>
        <p:spPr bwMode="auto">
          <a:xfrm>
            <a:off x="1409700" y="3817938"/>
            <a:ext cx="220663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800" b="0">
                <a:solidFill>
                  <a:srgbClr val="000000"/>
                </a:solidFill>
                <a:latin typeface="Arial" panose="020B0604020202020204" pitchFamily="34" charset="0"/>
              </a:rPr>
              <a:t>artist</a:t>
            </a:r>
            <a:endParaRPr lang="en-CA" altLang="en-US" b="0"/>
          </a:p>
        </p:txBody>
      </p:sp>
      <p:sp>
        <p:nvSpPr>
          <p:cNvPr id="22600" name="Text Box 12"/>
          <p:cNvSpPr txBox="1">
            <a:spLocks noChangeArrowheads="1"/>
          </p:cNvSpPr>
          <p:nvPr/>
        </p:nvSpPr>
        <p:spPr bwMode="auto">
          <a:xfrm>
            <a:off x="588963" y="1255532"/>
            <a:ext cx="34448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0" dirty="0">
                <a:solidFill>
                  <a:srgbClr val="FF0000"/>
                </a:solidFill>
              </a:rPr>
              <a:t>Inappropriate</a:t>
            </a:r>
            <a:r>
              <a:rPr lang="en-US" altLang="en-US" b="0" dirty="0"/>
              <a:t> hierarchy of</a:t>
            </a:r>
          </a:p>
          <a:p>
            <a:pPr>
              <a:spcBef>
                <a:spcPct val="0"/>
              </a:spcBef>
            </a:pPr>
            <a:r>
              <a:rPr lang="en-US" altLang="en-US" b="0" dirty="0"/>
              <a:t>classes, which should be</a:t>
            </a:r>
          </a:p>
          <a:p>
            <a:pPr>
              <a:spcBef>
                <a:spcPct val="0"/>
              </a:spcBef>
            </a:pPr>
            <a:r>
              <a:rPr lang="en-US" altLang="en-US" b="0" dirty="0" smtClean="0"/>
              <a:t>Instances !</a:t>
            </a:r>
            <a:endParaRPr lang="en-US" altLang="en-US" b="0" dirty="0"/>
          </a:p>
        </p:txBody>
      </p:sp>
      <p:sp>
        <p:nvSpPr>
          <p:cNvPr id="22601" name="Text Box 13"/>
          <p:cNvSpPr txBox="1">
            <a:spLocks noChangeArrowheads="1"/>
          </p:cNvSpPr>
          <p:nvPr/>
        </p:nvSpPr>
        <p:spPr bwMode="auto">
          <a:xfrm>
            <a:off x="5562600" y="3505200"/>
            <a:ext cx="32159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0" dirty="0"/>
              <a:t>Improved class diagram,</a:t>
            </a:r>
          </a:p>
          <a:p>
            <a:pPr>
              <a:spcBef>
                <a:spcPct val="0"/>
              </a:spcBef>
            </a:pPr>
            <a:r>
              <a:rPr lang="en-US" altLang="en-US" b="0" dirty="0"/>
              <a:t>with its corresponding</a:t>
            </a:r>
          </a:p>
          <a:p>
            <a:pPr>
              <a:spcBef>
                <a:spcPct val="0"/>
              </a:spcBef>
            </a:pPr>
            <a:r>
              <a:rPr lang="en-US" altLang="en-US" b="0" dirty="0">
                <a:solidFill>
                  <a:srgbClr val="FF0000"/>
                </a:solidFill>
              </a:rPr>
              <a:t>instance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Instance Diagrams</a:t>
            </a:r>
            <a:r>
              <a:rPr lang="en-US" altLang="en-US"/>
              <a:t> 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3743" y="1856374"/>
            <a:ext cx="6347714" cy="3880773"/>
          </a:xfrm>
        </p:spPr>
        <p:txBody>
          <a:bodyPr/>
          <a:lstStyle/>
          <a:p>
            <a:pPr lvl="1"/>
            <a:r>
              <a:rPr lang="en-GB" altLang="en-US" dirty="0">
                <a:cs typeface="Times" panose="02020603050405020304" pitchFamily="18" charset="0"/>
              </a:rPr>
              <a:t>A </a:t>
            </a:r>
            <a:r>
              <a:rPr lang="en-GB" altLang="en-US" b="1" i="1" dirty="0">
                <a:solidFill>
                  <a:srgbClr val="FF0000"/>
                </a:solidFill>
                <a:cs typeface="Times" panose="02020603050405020304" pitchFamily="18" charset="0"/>
              </a:rPr>
              <a:t>link</a:t>
            </a:r>
            <a:r>
              <a:rPr lang="en-GB" altLang="en-US" dirty="0">
                <a:cs typeface="Times" panose="02020603050405020304" pitchFamily="18" charset="0"/>
              </a:rPr>
              <a:t> is an instance of an association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In the same way that we say an object is an instance of a class</a:t>
            </a:r>
            <a:r>
              <a:rPr lang="en-US" altLang="en-US" dirty="0"/>
              <a:t> </a:t>
            </a:r>
          </a:p>
        </p:txBody>
      </p:sp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083449-59F1-49F4-859C-3730469686E7}" type="slidenum">
              <a:rPr lang="en-US" altLang="en-US" sz="1400" b="0" smtClean="0"/>
              <a:pPr>
                <a:spcBef>
                  <a:spcPct val="0"/>
                </a:spcBef>
              </a:pPr>
              <a:t>23</a:t>
            </a:fld>
            <a:endParaRPr lang="en-US" altLang="en-US" sz="1400" b="0"/>
          </a:p>
        </p:txBody>
      </p:sp>
      <p:sp>
        <p:nvSpPr>
          <p:cNvPr id="26629" name="Line 6"/>
          <p:cNvSpPr>
            <a:spLocks noChangeShapeType="1"/>
          </p:cNvSpPr>
          <p:nvPr/>
        </p:nvSpPr>
        <p:spPr bwMode="auto">
          <a:xfrm flipV="1">
            <a:off x="3057525" y="5103813"/>
            <a:ext cx="1358900" cy="2508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0" name="Line 7"/>
          <p:cNvSpPr>
            <a:spLocks noChangeShapeType="1"/>
          </p:cNvSpPr>
          <p:nvPr/>
        </p:nvSpPr>
        <p:spPr bwMode="auto">
          <a:xfrm>
            <a:off x="3422650" y="4894263"/>
            <a:ext cx="334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1" name="Line 8"/>
          <p:cNvSpPr>
            <a:spLocks noChangeShapeType="1"/>
          </p:cNvSpPr>
          <p:nvPr/>
        </p:nvSpPr>
        <p:spPr bwMode="auto">
          <a:xfrm flipH="1" flipV="1">
            <a:off x="5075238" y="4894263"/>
            <a:ext cx="334962" cy="2857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2" name="Line 9"/>
          <p:cNvSpPr>
            <a:spLocks noChangeShapeType="1"/>
          </p:cNvSpPr>
          <p:nvPr/>
        </p:nvSpPr>
        <p:spPr bwMode="auto">
          <a:xfrm flipH="1" flipV="1">
            <a:off x="5060950" y="3695700"/>
            <a:ext cx="336550" cy="142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3" name="Line 10"/>
          <p:cNvSpPr>
            <a:spLocks noChangeShapeType="1"/>
          </p:cNvSpPr>
          <p:nvPr/>
        </p:nvSpPr>
        <p:spPr bwMode="auto">
          <a:xfrm flipV="1">
            <a:off x="3463925" y="3695700"/>
            <a:ext cx="280988" cy="4460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4" name="Line 11"/>
          <p:cNvSpPr>
            <a:spLocks noChangeShapeType="1"/>
          </p:cNvSpPr>
          <p:nvPr/>
        </p:nvSpPr>
        <p:spPr bwMode="auto">
          <a:xfrm>
            <a:off x="3408363" y="3556000"/>
            <a:ext cx="336550" cy="139700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5" name="Line 12"/>
          <p:cNvSpPr>
            <a:spLocks noChangeShapeType="1"/>
          </p:cNvSpPr>
          <p:nvPr/>
        </p:nvSpPr>
        <p:spPr bwMode="auto">
          <a:xfrm>
            <a:off x="3449638" y="3179763"/>
            <a:ext cx="952500" cy="3063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6636" name="Rectangle 13"/>
          <p:cNvSpPr>
            <a:spLocks noChangeArrowheads="1"/>
          </p:cNvSpPr>
          <p:nvPr/>
        </p:nvSpPr>
        <p:spPr bwMode="auto">
          <a:xfrm>
            <a:off x="2252663" y="4692650"/>
            <a:ext cx="1163637" cy="404813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37" name="Rectangle 14"/>
          <p:cNvSpPr>
            <a:spLocks noChangeArrowheads="1"/>
          </p:cNvSpPr>
          <p:nvPr/>
        </p:nvSpPr>
        <p:spPr bwMode="auto">
          <a:xfrm>
            <a:off x="2301875" y="4754563"/>
            <a:ext cx="1147763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Carla:Employee</a:t>
            </a:r>
            <a:endParaRPr lang="en-CA" altLang="en-US" b="0"/>
          </a:p>
        </p:txBody>
      </p:sp>
      <p:sp>
        <p:nvSpPr>
          <p:cNvPr id="26638" name="Rectangle 15"/>
          <p:cNvSpPr>
            <a:spLocks noChangeArrowheads="1"/>
          </p:cNvSpPr>
          <p:nvPr/>
        </p:nvSpPr>
        <p:spPr bwMode="auto">
          <a:xfrm>
            <a:off x="2476500" y="3938588"/>
            <a:ext cx="981075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39" name="Rectangle 16"/>
          <p:cNvSpPr>
            <a:spLocks noChangeArrowheads="1"/>
          </p:cNvSpPr>
          <p:nvPr/>
        </p:nvSpPr>
        <p:spPr bwMode="auto">
          <a:xfrm>
            <a:off x="2525713" y="4002088"/>
            <a:ext cx="966787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Ali:Employee</a:t>
            </a:r>
            <a:endParaRPr lang="en-CA" altLang="en-US" b="0"/>
          </a:p>
        </p:txBody>
      </p:sp>
      <p:sp>
        <p:nvSpPr>
          <p:cNvPr id="26640" name="Rectangle 17"/>
          <p:cNvSpPr>
            <a:spLocks noChangeArrowheads="1"/>
          </p:cNvSpPr>
          <p:nvPr/>
        </p:nvSpPr>
        <p:spPr bwMode="auto">
          <a:xfrm>
            <a:off x="2139950" y="3352800"/>
            <a:ext cx="1262063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1" name="Rectangle 18"/>
          <p:cNvSpPr>
            <a:spLocks noChangeArrowheads="1"/>
          </p:cNvSpPr>
          <p:nvPr/>
        </p:nvSpPr>
        <p:spPr bwMode="auto">
          <a:xfrm>
            <a:off x="2189163" y="3416300"/>
            <a:ext cx="1231900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Wayne:Employee</a:t>
            </a:r>
            <a:endParaRPr lang="en-CA" altLang="en-US" b="0"/>
          </a:p>
        </p:txBody>
      </p:sp>
      <p:sp>
        <p:nvSpPr>
          <p:cNvPr id="26642" name="Rectangle 19"/>
          <p:cNvSpPr>
            <a:spLocks noChangeArrowheads="1"/>
          </p:cNvSpPr>
          <p:nvPr/>
        </p:nvSpPr>
        <p:spPr bwMode="auto">
          <a:xfrm>
            <a:off x="3751263" y="3492500"/>
            <a:ext cx="1303337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3" name="Rectangle 20"/>
          <p:cNvSpPr>
            <a:spLocks noChangeArrowheads="1"/>
          </p:cNvSpPr>
          <p:nvPr/>
        </p:nvSpPr>
        <p:spPr bwMode="auto">
          <a:xfrm>
            <a:off x="3800475" y="3556000"/>
            <a:ext cx="12271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OOCorp:Company</a:t>
            </a:r>
            <a:endParaRPr lang="en-CA" altLang="en-US" b="0"/>
          </a:p>
        </p:txBody>
      </p:sp>
      <p:sp>
        <p:nvSpPr>
          <p:cNvPr id="26644" name="Rectangle 21"/>
          <p:cNvSpPr>
            <a:spLocks noChangeArrowheads="1"/>
          </p:cNvSpPr>
          <p:nvPr/>
        </p:nvSpPr>
        <p:spPr bwMode="auto">
          <a:xfrm>
            <a:off x="5403850" y="3506788"/>
            <a:ext cx="1301750" cy="404812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5" name="Rectangle 22"/>
          <p:cNvSpPr>
            <a:spLocks noChangeArrowheads="1"/>
          </p:cNvSpPr>
          <p:nvPr/>
        </p:nvSpPr>
        <p:spPr bwMode="auto">
          <a:xfrm>
            <a:off x="5453063" y="3570288"/>
            <a:ext cx="11430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OOCorp's Board:</a:t>
            </a:r>
            <a:endParaRPr lang="en-CA" altLang="en-US" b="0"/>
          </a:p>
        </p:txBody>
      </p:sp>
      <p:sp>
        <p:nvSpPr>
          <p:cNvPr id="26646" name="Rectangle 23"/>
          <p:cNvSpPr>
            <a:spLocks noChangeArrowheads="1"/>
          </p:cNvSpPr>
          <p:nvPr/>
        </p:nvSpPr>
        <p:spPr bwMode="auto">
          <a:xfrm>
            <a:off x="5416550" y="4719638"/>
            <a:ext cx="1289050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7" name="Rectangle 24"/>
          <p:cNvSpPr>
            <a:spLocks noChangeArrowheads="1"/>
          </p:cNvSpPr>
          <p:nvPr/>
        </p:nvSpPr>
        <p:spPr bwMode="auto">
          <a:xfrm>
            <a:off x="5467350" y="4783138"/>
            <a:ext cx="10969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UML inc's Board</a:t>
            </a:r>
            <a:endParaRPr lang="en-CA" altLang="en-US" b="0"/>
          </a:p>
        </p:txBody>
      </p:sp>
      <p:sp>
        <p:nvSpPr>
          <p:cNvPr id="26648" name="Rectangle 25"/>
          <p:cNvSpPr>
            <a:spLocks noChangeArrowheads="1"/>
          </p:cNvSpPr>
          <p:nvPr/>
        </p:nvSpPr>
        <p:spPr bwMode="auto">
          <a:xfrm>
            <a:off x="3763963" y="4692650"/>
            <a:ext cx="1304925" cy="404813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49" name="Rectangle 26"/>
          <p:cNvSpPr>
            <a:spLocks noChangeArrowheads="1"/>
          </p:cNvSpPr>
          <p:nvPr/>
        </p:nvSpPr>
        <p:spPr bwMode="auto">
          <a:xfrm>
            <a:off x="3814763" y="4754563"/>
            <a:ext cx="130175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UML inc:Company</a:t>
            </a:r>
            <a:endParaRPr lang="en-CA" altLang="en-US" b="0"/>
          </a:p>
        </p:txBody>
      </p:sp>
      <p:sp>
        <p:nvSpPr>
          <p:cNvPr id="26650" name="Rectangle 27"/>
          <p:cNvSpPr>
            <a:spLocks noChangeArrowheads="1"/>
          </p:cNvSpPr>
          <p:nvPr/>
        </p:nvSpPr>
        <p:spPr bwMode="auto">
          <a:xfrm>
            <a:off x="2938463" y="2767013"/>
            <a:ext cx="1023937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51" name="Rectangle 28"/>
          <p:cNvSpPr>
            <a:spLocks noChangeArrowheads="1"/>
          </p:cNvSpPr>
          <p:nvPr/>
        </p:nvSpPr>
        <p:spPr bwMode="auto">
          <a:xfrm>
            <a:off x="2987675" y="2830513"/>
            <a:ext cx="1008063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Pat:Employee</a:t>
            </a:r>
            <a:endParaRPr lang="en-CA" altLang="en-US" b="0"/>
          </a:p>
        </p:txBody>
      </p:sp>
      <p:sp>
        <p:nvSpPr>
          <p:cNvPr id="26652" name="Rectangle 29"/>
          <p:cNvSpPr>
            <a:spLocks noChangeArrowheads="1"/>
          </p:cNvSpPr>
          <p:nvPr/>
        </p:nvSpPr>
        <p:spPr bwMode="auto">
          <a:xfrm>
            <a:off x="2517775" y="5360988"/>
            <a:ext cx="1139825" cy="406400"/>
          </a:xfrm>
          <a:prstGeom prst="rect">
            <a:avLst/>
          </a:prstGeom>
          <a:noFill/>
          <a:ln w="142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6653" name="Rectangle 30"/>
          <p:cNvSpPr>
            <a:spLocks noChangeArrowheads="1"/>
          </p:cNvSpPr>
          <p:nvPr/>
        </p:nvSpPr>
        <p:spPr bwMode="auto">
          <a:xfrm>
            <a:off x="2566988" y="5424488"/>
            <a:ext cx="10556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u="sng">
                <a:solidFill>
                  <a:srgbClr val="000000"/>
                </a:solidFill>
                <a:latin typeface="Arial" panose="020B0604020202020204" pitchFamily="34" charset="0"/>
              </a:rPr>
              <a:t>Terry:Employee</a:t>
            </a:r>
            <a:endParaRPr lang="en-CA" altLang="en-US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418785" cy="1320800"/>
          </a:xfrm>
        </p:spPr>
        <p:txBody>
          <a:bodyPr>
            <a:normAutofit/>
          </a:bodyPr>
          <a:lstStyle/>
          <a:p>
            <a:r>
              <a:rPr lang="en-GB" altLang="en-US" dirty="0">
                <a:cs typeface="Times" panose="02020603050405020304" pitchFamily="18" charset="0"/>
              </a:rPr>
              <a:t>Associations versus </a:t>
            </a:r>
            <a:r>
              <a:rPr lang="en-GB" altLang="en-US" dirty="0" smtClean="0">
                <a:cs typeface="Times" panose="02020603050405020304" pitchFamily="18" charset="0"/>
              </a:rPr>
              <a:t>Generalizations </a:t>
            </a:r>
            <a:r>
              <a:rPr lang="en-GB" altLang="en-US" dirty="0">
                <a:cs typeface="Times" panose="02020603050405020304" pitchFamily="18" charset="0"/>
              </a:rPr>
              <a:t>in instance diagrams</a:t>
            </a:r>
            <a:r>
              <a:rPr lang="en-US" altLang="en-US" dirty="0"/>
              <a:t> 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562802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1800" dirty="0">
                <a:cs typeface="Times" panose="02020603050405020304" pitchFamily="18" charset="0"/>
              </a:rPr>
              <a:t>Associations describe the relationships that will exist between </a:t>
            </a:r>
            <a:r>
              <a:rPr lang="en-GB" altLang="en-US" sz="1800" b="1" i="1" dirty="0">
                <a:solidFill>
                  <a:srgbClr val="FF0000"/>
                </a:solidFill>
                <a:cs typeface="Times" panose="02020603050405020304" pitchFamily="18" charset="0"/>
              </a:rPr>
              <a:t>instances</a:t>
            </a:r>
            <a:r>
              <a:rPr lang="en-GB" altLang="en-US" sz="1800" b="1" dirty="0">
                <a:solidFill>
                  <a:srgbClr val="FF0000"/>
                </a:solidFill>
                <a:cs typeface="Times" panose="02020603050405020304" pitchFamily="18" charset="0"/>
              </a:rPr>
              <a:t> at run time</a:t>
            </a:r>
            <a:r>
              <a:rPr lang="en-GB" altLang="en-US" sz="1800" dirty="0">
                <a:cs typeface="Times" panose="02020603050405020304" pitchFamily="18" charset="0"/>
              </a:rPr>
              <a:t>.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When you show an instance diagram generated from a class diagram, there will be an instance of </a:t>
            </a:r>
            <a:r>
              <a:rPr lang="en-GB" altLang="en-US" sz="1600" b="1" i="1" dirty="0">
                <a:cs typeface="Times" panose="02020603050405020304" pitchFamily="18" charset="0"/>
              </a:rPr>
              <a:t>both</a:t>
            </a:r>
            <a:r>
              <a:rPr lang="en-GB" altLang="en-US" sz="1600" dirty="0">
                <a:cs typeface="Times" panose="02020603050405020304" pitchFamily="18" charset="0"/>
              </a:rPr>
              <a:t> classes joined by an </a:t>
            </a:r>
            <a:r>
              <a:rPr lang="en-GB" altLang="en-US" sz="1600" dirty="0" smtClean="0">
                <a:cs typeface="Times" panose="02020603050405020304" pitchFamily="18" charset="0"/>
              </a:rPr>
              <a:t>association (link)</a:t>
            </a:r>
            <a:endParaRPr lang="en-GB" altLang="en-US" sz="1600" dirty="0">
              <a:cs typeface="Times" panose="02020603050405020304" pitchFamily="18" charset="0"/>
            </a:endParaRPr>
          </a:p>
          <a:p>
            <a:pPr lvl="1"/>
            <a:r>
              <a:rPr lang="en-GB" altLang="en-US" sz="1800" dirty="0">
                <a:cs typeface="Times" panose="02020603050405020304" pitchFamily="18" charset="0"/>
              </a:rPr>
              <a:t>Generalizations describe relationships between </a:t>
            </a:r>
            <a:r>
              <a:rPr lang="en-GB" altLang="en-US" sz="1800" i="1" dirty="0">
                <a:cs typeface="Times" panose="02020603050405020304" pitchFamily="18" charset="0"/>
              </a:rPr>
              <a:t>classes</a:t>
            </a:r>
            <a:r>
              <a:rPr lang="en-GB" altLang="en-US" sz="1800" dirty="0">
                <a:cs typeface="Times" panose="02020603050405020304" pitchFamily="18" charset="0"/>
              </a:rPr>
              <a:t> in class diagrams.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They </a:t>
            </a:r>
            <a:r>
              <a:rPr lang="en-GB" altLang="en-US" sz="1600" dirty="0">
                <a:solidFill>
                  <a:srgbClr val="FF0000"/>
                </a:solidFill>
                <a:cs typeface="Times" panose="02020603050405020304" pitchFamily="18" charset="0"/>
              </a:rPr>
              <a:t>do not appear </a:t>
            </a:r>
            <a:r>
              <a:rPr lang="en-GB" altLang="en-US" sz="1600" dirty="0">
                <a:cs typeface="Times" panose="02020603050405020304" pitchFamily="18" charset="0"/>
              </a:rPr>
              <a:t>in instance diagrams at all. </a:t>
            </a:r>
          </a:p>
          <a:p>
            <a:pPr lvl="2"/>
            <a:r>
              <a:rPr lang="en-GB" altLang="en-US" sz="1600" dirty="0">
                <a:cs typeface="Times" panose="02020603050405020304" pitchFamily="18" charset="0"/>
              </a:rPr>
              <a:t>An instance of any class should also be considered to be an instance of each of that class’s </a:t>
            </a:r>
            <a:r>
              <a:rPr lang="en-GB" altLang="en-US" sz="1600" dirty="0" err="1">
                <a:cs typeface="Times" panose="02020603050405020304" pitchFamily="18" charset="0"/>
              </a:rPr>
              <a:t>superclasses</a:t>
            </a:r>
            <a:r>
              <a:rPr lang="en-US" altLang="en-US" sz="1600" dirty="0"/>
              <a:t> </a:t>
            </a:r>
            <a:r>
              <a:rPr lang="en-US" altLang="en-US" sz="1600" dirty="0" smtClean="0"/>
              <a:t>.</a:t>
            </a:r>
            <a:endParaRPr lang="en-US" altLang="en-US" sz="1600" dirty="0"/>
          </a:p>
        </p:txBody>
      </p:sp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029AE2B-7E6D-4B07-AAAD-5AC9EBBD31EB}" type="slidenum">
              <a:rPr lang="en-US" altLang="en-US" sz="1400" b="0" smtClean="0"/>
              <a:pPr>
                <a:spcBef>
                  <a:spcPct val="0"/>
                </a:spcBef>
              </a:pPr>
              <a:t>24</a:t>
            </a:fld>
            <a:endParaRPr lang="en-US" altLang="en-US" sz="1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8066857" cy="1320800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More Advanced Features: Aggregation</a:t>
            </a:r>
            <a:r>
              <a:rPr lang="en-US" altLang="en-US" dirty="0"/>
              <a:t> 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562801" cy="3880773"/>
          </a:xfrm>
        </p:spPr>
        <p:txBody>
          <a:bodyPr/>
          <a:lstStyle/>
          <a:p>
            <a:pPr lvl="1"/>
            <a:r>
              <a:rPr lang="en-GB" altLang="en-US" dirty="0">
                <a:cs typeface="Times" panose="02020603050405020304" pitchFamily="18" charset="0"/>
              </a:rPr>
              <a:t>Aggregations are special associations that represent ‘</a:t>
            </a:r>
            <a:r>
              <a:rPr lang="en-GB" altLang="en-US" b="1" dirty="0">
                <a:solidFill>
                  <a:srgbClr val="FF0000"/>
                </a:solidFill>
                <a:cs typeface="Times" panose="02020603050405020304" pitchFamily="18" charset="0"/>
              </a:rPr>
              <a:t>part-whole</a:t>
            </a:r>
            <a:r>
              <a:rPr lang="en-GB" altLang="en-US" dirty="0">
                <a:cs typeface="Times" panose="02020603050405020304" pitchFamily="18" charset="0"/>
              </a:rPr>
              <a:t>’ relationships. 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The ‘whole’ side is often called the </a:t>
            </a:r>
            <a:r>
              <a:rPr lang="en-GB" altLang="en-US" i="1" dirty="0">
                <a:cs typeface="Times" panose="02020603050405020304" pitchFamily="18" charset="0"/>
              </a:rPr>
              <a:t>assembly</a:t>
            </a:r>
            <a:r>
              <a:rPr lang="en-GB" altLang="en-US" dirty="0">
                <a:cs typeface="Times" panose="02020603050405020304" pitchFamily="18" charset="0"/>
              </a:rPr>
              <a:t> or the </a:t>
            </a:r>
            <a:r>
              <a:rPr lang="en-GB" altLang="en-US" i="1" dirty="0">
                <a:cs typeface="Times" panose="02020603050405020304" pitchFamily="18" charset="0"/>
              </a:rPr>
              <a:t>aggregate</a:t>
            </a:r>
            <a:r>
              <a:rPr lang="en-US" altLang="en-US" dirty="0"/>
              <a:t> 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This symbol is a shorthand notation association named </a:t>
            </a:r>
            <a:r>
              <a:rPr lang="en-GB" altLang="en-US" b="1" dirty="0" err="1">
                <a:solidFill>
                  <a:srgbClr val="FF0000"/>
                </a:solidFill>
                <a:latin typeface="Courier" charset="0"/>
                <a:cs typeface="Times" panose="02020603050405020304" pitchFamily="18" charset="0"/>
              </a:rPr>
              <a:t>isPartOf</a:t>
            </a:r>
            <a:r>
              <a:rPr lang="en-GB" altLang="en-US" dirty="0">
                <a:cs typeface="Times" panose="02020603050405020304" pitchFamily="18" charset="0"/>
              </a:rPr>
              <a:t> </a:t>
            </a:r>
            <a:endParaRPr lang="en-US" altLang="en-US" dirty="0"/>
          </a:p>
        </p:txBody>
      </p:sp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CC62D43-13B7-4297-B871-C9212433C3D1}" type="slidenum">
              <a:rPr lang="en-US" altLang="en-US" sz="1400" b="0" smtClean="0"/>
              <a:pPr>
                <a:spcBef>
                  <a:spcPct val="0"/>
                </a:spcBef>
              </a:pPr>
              <a:t>25</a:t>
            </a:fld>
            <a:endParaRPr lang="en-US" altLang="en-US" sz="1400" b="0"/>
          </a:p>
        </p:txBody>
      </p:sp>
      <p:sp>
        <p:nvSpPr>
          <p:cNvPr id="28677" name="Line 6"/>
          <p:cNvSpPr>
            <a:spLocks noChangeShapeType="1"/>
          </p:cNvSpPr>
          <p:nvPr/>
        </p:nvSpPr>
        <p:spPr bwMode="auto">
          <a:xfrm>
            <a:off x="3813175" y="4343400"/>
            <a:ext cx="146367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5116513" y="4111625"/>
            <a:ext cx="635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79" name="Rectangle 10"/>
          <p:cNvSpPr>
            <a:spLocks noChangeArrowheads="1"/>
          </p:cNvSpPr>
          <p:nvPr/>
        </p:nvSpPr>
        <p:spPr bwMode="auto">
          <a:xfrm>
            <a:off x="5116513" y="4111625"/>
            <a:ext cx="635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5116513" y="4111625"/>
            <a:ext cx="635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1" name="Rectangle 14"/>
          <p:cNvSpPr>
            <a:spLocks noChangeArrowheads="1"/>
          </p:cNvSpPr>
          <p:nvPr/>
        </p:nvSpPr>
        <p:spPr bwMode="auto">
          <a:xfrm>
            <a:off x="5116513" y="4111625"/>
            <a:ext cx="635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2" name="Line 19"/>
          <p:cNvSpPr>
            <a:spLocks noChangeShapeType="1"/>
          </p:cNvSpPr>
          <p:nvPr/>
        </p:nvSpPr>
        <p:spPr bwMode="auto">
          <a:xfrm>
            <a:off x="3813175" y="5075238"/>
            <a:ext cx="149860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683" name="Rectangle 21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4" name="Rectangle 23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5" name="Rectangle 25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6" name="Rectangle 27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7" name="Rectangle 29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8" name="Rectangle 31"/>
          <p:cNvSpPr>
            <a:spLocks noChangeArrowheads="1"/>
          </p:cNvSpPr>
          <p:nvPr/>
        </p:nvSpPr>
        <p:spPr bwMode="auto">
          <a:xfrm>
            <a:off x="5151438" y="4843463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US" altLang="en-US" b="0"/>
          </a:p>
        </p:txBody>
      </p:sp>
      <p:sp>
        <p:nvSpPr>
          <p:cNvPr id="28689" name="Rectangle 32"/>
          <p:cNvSpPr>
            <a:spLocks noChangeArrowheads="1"/>
          </p:cNvSpPr>
          <p:nvPr/>
        </p:nvSpPr>
        <p:spPr bwMode="auto">
          <a:xfrm>
            <a:off x="5319713" y="4814888"/>
            <a:ext cx="1055687" cy="519112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8690" name="Rectangle 33"/>
          <p:cNvSpPr>
            <a:spLocks noChangeArrowheads="1"/>
          </p:cNvSpPr>
          <p:nvPr/>
        </p:nvSpPr>
        <p:spPr bwMode="auto">
          <a:xfrm>
            <a:off x="5562600" y="4897438"/>
            <a:ext cx="6000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Region</a:t>
            </a:r>
            <a:endParaRPr lang="en-US" altLang="en-US" b="0"/>
          </a:p>
        </p:txBody>
      </p:sp>
      <p:sp>
        <p:nvSpPr>
          <p:cNvPr id="28691" name="Rectangle 34"/>
          <p:cNvSpPr>
            <a:spLocks noChangeArrowheads="1"/>
          </p:cNvSpPr>
          <p:nvPr/>
        </p:nvSpPr>
        <p:spPr bwMode="auto">
          <a:xfrm>
            <a:off x="5284788" y="4083050"/>
            <a:ext cx="1108075" cy="519113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8692" name="Rectangle 35"/>
          <p:cNvSpPr>
            <a:spLocks noChangeArrowheads="1"/>
          </p:cNvSpPr>
          <p:nvPr/>
        </p:nvSpPr>
        <p:spPr bwMode="auto">
          <a:xfrm>
            <a:off x="5348288" y="4165600"/>
            <a:ext cx="96678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VehiclePart</a:t>
            </a:r>
            <a:endParaRPr lang="en-US" altLang="en-US" b="0"/>
          </a:p>
        </p:txBody>
      </p:sp>
      <p:sp>
        <p:nvSpPr>
          <p:cNvPr id="28693" name="Rectangle 36"/>
          <p:cNvSpPr>
            <a:spLocks noChangeArrowheads="1"/>
          </p:cNvSpPr>
          <p:nvPr/>
        </p:nvSpPr>
        <p:spPr bwMode="auto">
          <a:xfrm>
            <a:off x="2751138" y="4814888"/>
            <a:ext cx="1054100" cy="519112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8694" name="Rectangle 37"/>
          <p:cNvSpPr>
            <a:spLocks noChangeArrowheads="1"/>
          </p:cNvSpPr>
          <p:nvPr/>
        </p:nvSpPr>
        <p:spPr bwMode="auto">
          <a:xfrm>
            <a:off x="2957513" y="4897438"/>
            <a:ext cx="6794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Country</a:t>
            </a:r>
            <a:endParaRPr lang="en-US" altLang="en-US" b="0"/>
          </a:p>
        </p:txBody>
      </p:sp>
      <p:sp>
        <p:nvSpPr>
          <p:cNvPr id="28695" name="Rectangle 38"/>
          <p:cNvSpPr>
            <a:spLocks noChangeArrowheads="1"/>
          </p:cNvSpPr>
          <p:nvPr/>
        </p:nvSpPr>
        <p:spPr bwMode="auto">
          <a:xfrm>
            <a:off x="2751138" y="4083050"/>
            <a:ext cx="1054100" cy="519113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28696" name="Rectangle 39"/>
          <p:cNvSpPr>
            <a:spLocks noChangeArrowheads="1"/>
          </p:cNvSpPr>
          <p:nvPr/>
        </p:nvSpPr>
        <p:spPr bwMode="auto">
          <a:xfrm>
            <a:off x="2957513" y="4165600"/>
            <a:ext cx="62071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Vehicle</a:t>
            </a:r>
            <a:endParaRPr lang="en-US" altLang="en-US" b="0"/>
          </a:p>
        </p:txBody>
      </p:sp>
      <p:sp>
        <p:nvSpPr>
          <p:cNvPr id="28697" name="Freeform 40"/>
          <p:cNvSpPr>
            <a:spLocks/>
          </p:cNvSpPr>
          <p:nvPr/>
        </p:nvSpPr>
        <p:spPr bwMode="auto">
          <a:xfrm>
            <a:off x="3795713" y="4252913"/>
            <a:ext cx="285750" cy="179387"/>
          </a:xfrm>
          <a:custGeom>
            <a:avLst/>
            <a:gdLst>
              <a:gd name="T0" fmla="*/ 2147483646 w 180"/>
              <a:gd name="T1" fmla="*/ 0 h 113"/>
              <a:gd name="T2" fmla="*/ 2147483646 w 180"/>
              <a:gd name="T3" fmla="*/ 2147483646 h 113"/>
              <a:gd name="T4" fmla="*/ 2147483646 w 180"/>
              <a:gd name="T5" fmla="*/ 2147483646 h 113"/>
              <a:gd name="T6" fmla="*/ 0 w 180"/>
              <a:gd name="T7" fmla="*/ 2147483646 h 113"/>
              <a:gd name="T8" fmla="*/ 2147483646 w 180"/>
              <a:gd name="T9" fmla="*/ 0 h 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"/>
              <a:gd name="T16" fmla="*/ 0 h 113"/>
              <a:gd name="T17" fmla="*/ 180 w 180"/>
              <a:gd name="T18" fmla="*/ 113 h 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" h="113">
                <a:moveTo>
                  <a:pt x="90" y="0"/>
                </a:moveTo>
                <a:lnTo>
                  <a:pt x="180" y="57"/>
                </a:lnTo>
                <a:lnTo>
                  <a:pt x="90" y="113"/>
                </a:lnTo>
                <a:lnTo>
                  <a:pt x="0" y="57"/>
                </a:lnTo>
                <a:lnTo>
                  <a:pt x="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698" name="Freeform 41"/>
          <p:cNvSpPr>
            <a:spLocks/>
          </p:cNvSpPr>
          <p:nvPr/>
        </p:nvSpPr>
        <p:spPr bwMode="auto">
          <a:xfrm>
            <a:off x="3795713" y="4252913"/>
            <a:ext cx="285750" cy="179387"/>
          </a:xfrm>
          <a:custGeom>
            <a:avLst/>
            <a:gdLst>
              <a:gd name="T0" fmla="*/ 2147483646 w 180"/>
              <a:gd name="T1" fmla="*/ 0 h 113"/>
              <a:gd name="T2" fmla="*/ 2147483646 w 180"/>
              <a:gd name="T3" fmla="*/ 2147483646 h 113"/>
              <a:gd name="T4" fmla="*/ 2147483646 w 180"/>
              <a:gd name="T5" fmla="*/ 2147483646 h 113"/>
              <a:gd name="T6" fmla="*/ 0 w 180"/>
              <a:gd name="T7" fmla="*/ 2147483646 h 113"/>
              <a:gd name="T8" fmla="*/ 2147483646 w 180"/>
              <a:gd name="T9" fmla="*/ 0 h 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"/>
              <a:gd name="T16" fmla="*/ 0 h 113"/>
              <a:gd name="T17" fmla="*/ 180 w 180"/>
              <a:gd name="T18" fmla="*/ 113 h 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" h="113">
                <a:moveTo>
                  <a:pt x="90" y="0"/>
                </a:moveTo>
                <a:lnTo>
                  <a:pt x="180" y="57"/>
                </a:lnTo>
                <a:lnTo>
                  <a:pt x="90" y="113"/>
                </a:lnTo>
                <a:lnTo>
                  <a:pt x="0" y="57"/>
                </a:lnTo>
                <a:lnTo>
                  <a:pt x="90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28699" name="Freeform 42"/>
          <p:cNvSpPr>
            <a:spLocks/>
          </p:cNvSpPr>
          <p:nvPr/>
        </p:nvSpPr>
        <p:spPr bwMode="auto">
          <a:xfrm>
            <a:off x="3795713" y="4984750"/>
            <a:ext cx="285750" cy="179388"/>
          </a:xfrm>
          <a:custGeom>
            <a:avLst/>
            <a:gdLst>
              <a:gd name="T0" fmla="*/ 2147483646 w 180"/>
              <a:gd name="T1" fmla="*/ 0 h 113"/>
              <a:gd name="T2" fmla="*/ 2147483646 w 180"/>
              <a:gd name="T3" fmla="*/ 2147483646 h 113"/>
              <a:gd name="T4" fmla="*/ 2147483646 w 180"/>
              <a:gd name="T5" fmla="*/ 2147483646 h 113"/>
              <a:gd name="T6" fmla="*/ 0 w 180"/>
              <a:gd name="T7" fmla="*/ 2147483646 h 113"/>
              <a:gd name="T8" fmla="*/ 2147483646 w 180"/>
              <a:gd name="T9" fmla="*/ 0 h 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"/>
              <a:gd name="T16" fmla="*/ 0 h 113"/>
              <a:gd name="T17" fmla="*/ 180 w 180"/>
              <a:gd name="T18" fmla="*/ 113 h 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" h="113">
                <a:moveTo>
                  <a:pt x="90" y="0"/>
                </a:moveTo>
                <a:lnTo>
                  <a:pt x="180" y="57"/>
                </a:lnTo>
                <a:lnTo>
                  <a:pt x="90" y="113"/>
                </a:lnTo>
                <a:lnTo>
                  <a:pt x="0" y="57"/>
                </a:lnTo>
                <a:lnTo>
                  <a:pt x="9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8700" name="Freeform 43"/>
          <p:cNvSpPr>
            <a:spLocks/>
          </p:cNvSpPr>
          <p:nvPr/>
        </p:nvSpPr>
        <p:spPr bwMode="auto">
          <a:xfrm>
            <a:off x="3795713" y="4984750"/>
            <a:ext cx="285750" cy="179388"/>
          </a:xfrm>
          <a:custGeom>
            <a:avLst/>
            <a:gdLst>
              <a:gd name="T0" fmla="*/ 2147483646 w 180"/>
              <a:gd name="T1" fmla="*/ 0 h 113"/>
              <a:gd name="T2" fmla="*/ 2147483646 w 180"/>
              <a:gd name="T3" fmla="*/ 2147483646 h 113"/>
              <a:gd name="T4" fmla="*/ 2147483646 w 180"/>
              <a:gd name="T5" fmla="*/ 2147483646 h 113"/>
              <a:gd name="T6" fmla="*/ 0 w 180"/>
              <a:gd name="T7" fmla="*/ 2147483646 h 113"/>
              <a:gd name="T8" fmla="*/ 2147483646 w 180"/>
              <a:gd name="T9" fmla="*/ 0 h 1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0"/>
              <a:gd name="T16" fmla="*/ 0 h 113"/>
              <a:gd name="T17" fmla="*/ 180 w 180"/>
              <a:gd name="T18" fmla="*/ 113 h 1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0" h="113">
                <a:moveTo>
                  <a:pt x="90" y="0"/>
                </a:moveTo>
                <a:lnTo>
                  <a:pt x="180" y="57"/>
                </a:lnTo>
                <a:lnTo>
                  <a:pt x="90" y="113"/>
                </a:lnTo>
                <a:lnTo>
                  <a:pt x="0" y="57"/>
                </a:lnTo>
                <a:lnTo>
                  <a:pt x="90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When to use an aggregation 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828800"/>
            <a:ext cx="8001000" cy="3276600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As a general rule, you can mark an association as an aggregation if the following are true: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  <a:endParaRPr lang="en-GB" altLang="en-US" dirty="0">
              <a:cs typeface="Times" panose="02020603050405020304" pitchFamily="18" charset="0"/>
            </a:endParaRP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You can state that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the parts ‘</a:t>
            </a:r>
            <a:r>
              <a:rPr lang="en-GB" altLang="en-US" b="1" dirty="0">
                <a:solidFill>
                  <a:srgbClr val="FF0000"/>
                </a:solidFill>
                <a:cs typeface="Times" panose="02020603050405020304" pitchFamily="18" charset="0"/>
              </a:rPr>
              <a:t>are part of</a:t>
            </a:r>
            <a:r>
              <a:rPr lang="en-GB" altLang="en-US" dirty="0">
                <a:cs typeface="Times" panose="02020603050405020304" pitchFamily="18" charset="0"/>
              </a:rPr>
              <a:t>’ the aggregate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or the aggregate ‘</a:t>
            </a:r>
            <a:r>
              <a:rPr lang="en-GB" altLang="en-US" b="1" dirty="0">
                <a:solidFill>
                  <a:srgbClr val="FF0000"/>
                </a:solidFill>
                <a:cs typeface="Times" panose="02020603050405020304" pitchFamily="18" charset="0"/>
              </a:rPr>
              <a:t>is composed of</a:t>
            </a:r>
            <a:r>
              <a:rPr lang="en-GB" altLang="en-US" dirty="0">
                <a:cs typeface="Times" panose="02020603050405020304" pitchFamily="18" charset="0"/>
              </a:rPr>
              <a:t>’ the parts</a:t>
            </a:r>
            <a:r>
              <a:rPr lang="en-US" altLang="en-US" dirty="0"/>
              <a:t> 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When something owns or controls the aggregate, then they also own or control the parts</a:t>
            </a:r>
            <a:r>
              <a:rPr lang="en-US" altLang="en-US" dirty="0"/>
              <a:t> </a:t>
            </a:r>
          </a:p>
        </p:txBody>
      </p:sp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B2F45A-C290-4B2B-B7C6-FDCE44CE01A8}" type="slidenum">
              <a:rPr lang="en-US" altLang="en-US" sz="1400" b="0" smtClean="0"/>
              <a:pPr>
                <a:spcBef>
                  <a:spcPct val="0"/>
                </a:spcBef>
              </a:pPr>
              <a:t>26</a:t>
            </a:fld>
            <a:endParaRPr lang="en-US" altLang="en-US" sz="1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Composition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013968" y="1819608"/>
            <a:ext cx="7374456" cy="3880773"/>
          </a:xfrm>
        </p:spPr>
        <p:txBody>
          <a:bodyPr/>
          <a:lstStyle/>
          <a:p>
            <a:pPr lvl="1"/>
            <a:r>
              <a:rPr lang="en-GB" altLang="en-US" dirty="0">
                <a:cs typeface="Times" panose="02020603050405020304" pitchFamily="18" charset="0"/>
              </a:rPr>
              <a:t>A </a:t>
            </a:r>
            <a:r>
              <a:rPr lang="en-GB" altLang="en-US" i="1" dirty="0">
                <a:cs typeface="Times" panose="02020603050405020304" pitchFamily="18" charset="0"/>
              </a:rPr>
              <a:t>composition</a:t>
            </a:r>
            <a:r>
              <a:rPr lang="en-GB" altLang="en-US" dirty="0">
                <a:cs typeface="Times" panose="02020603050405020304" pitchFamily="18" charset="0"/>
              </a:rPr>
              <a:t> is a </a:t>
            </a:r>
            <a:r>
              <a:rPr lang="en-GB" altLang="en-US" dirty="0">
                <a:solidFill>
                  <a:srgbClr val="FF0000"/>
                </a:solidFill>
                <a:cs typeface="Times" panose="02020603050405020304" pitchFamily="18" charset="0"/>
              </a:rPr>
              <a:t>strong kind of aggregation </a:t>
            </a:r>
          </a:p>
          <a:p>
            <a:pPr lvl="2"/>
            <a:r>
              <a:rPr lang="en-GB" altLang="en-US" dirty="0">
                <a:cs typeface="Times" panose="02020603050405020304" pitchFamily="18" charset="0"/>
              </a:rPr>
              <a:t>if the aggregate is destroyed, then the parts are destroyed as well</a:t>
            </a:r>
            <a:r>
              <a:rPr lang="en-US" altLang="en-US" dirty="0"/>
              <a:t> </a:t>
            </a:r>
          </a:p>
          <a:p>
            <a:pPr lvl="2"/>
            <a:endParaRPr lang="en-US" altLang="en-US" dirty="0"/>
          </a:p>
          <a:p>
            <a:pPr lvl="2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Two alternatives for addresses</a:t>
            </a:r>
          </a:p>
        </p:txBody>
      </p:sp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F5E7B31-9B0A-4E00-8A35-55F0EAD6F828}" type="slidenum">
              <a:rPr lang="en-US" altLang="en-US" sz="1400" b="0" smtClean="0"/>
              <a:pPr>
                <a:spcBef>
                  <a:spcPct val="0"/>
                </a:spcBef>
              </a:pPr>
              <a:t>27</a:t>
            </a:fld>
            <a:endParaRPr lang="en-US" altLang="en-US" sz="1400" b="0"/>
          </a:p>
        </p:txBody>
      </p:sp>
      <p:sp>
        <p:nvSpPr>
          <p:cNvPr id="30725" name="Line 47"/>
          <p:cNvSpPr>
            <a:spLocks noChangeShapeType="1"/>
          </p:cNvSpPr>
          <p:nvPr/>
        </p:nvSpPr>
        <p:spPr bwMode="auto">
          <a:xfrm>
            <a:off x="3868738" y="3062288"/>
            <a:ext cx="1787525" cy="1587"/>
          </a:xfrm>
          <a:prstGeom prst="line">
            <a:avLst/>
          </a:prstGeom>
          <a:noFill/>
          <a:ln w="206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0726" name="Rectangle 49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27" name="Rectangle 51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28" name="Rectangle 53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29" name="Rectangle 55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30" name="Rectangle 57"/>
          <p:cNvSpPr>
            <a:spLocks noChangeArrowheads="1"/>
          </p:cNvSpPr>
          <p:nvPr/>
        </p:nvSpPr>
        <p:spPr bwMode="auto">
          <a:xfrm>
            <a:off x="5465763" y="2784475"/>
            <a:ext cx="16986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5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0731" name="Rectangle 60"/>
          <p:cNvSpPr>
            <a:spLocks noChangeArrowheads="1"/>
          </p:cNvSpPr>
          <p:nvPr/>
        </p:nvSpPr>
        <p:spPr bwMode="auto">
          <a:xfrm>
            <a:off x="5665788" y="2752725"/>
            <a:ext cx="1258887" cy="619125"/>
          </a:xfrm>
          <a:prstGeom prst="rect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0732" name="Rectangle 61"/>
          <p:cNvSpPr>
            <a:spLocks noChangeArrowheads="1"/>
          </p:cNvSpPr>
          <p:nvPr/>
        </p:nvSpPr>
        <p:spPr bwMode="auto">
          <a:xfrm>
            <a:off x="5954713" y="2849563"/>
            <a:ext cx="7032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>
                <a:solidFill>
                  <a:srgbClr val="000000"/>
                </a:solidFill>
                <a:latin typeface="Arial" panose="020B0604020202020204" pitchFamily="34" charset="0"/>
              </a:rPr>
              <a:t>Room</a:t>
            </a:r>
            <a:endParaRPr lang="en-CA" altLang="en-US" b="0"/>
          </a:p>
        </p:txBody>
      </p:sp>
      <p:sp>
        <p:nvSpPr>
          <p:cNvPr id="30733" name="Rectangle 62"/>
          <p:cNvSpPr>
            <a:spLocks noChangeArrowheads="1"/>
          </p:cNvSpPr>
          <p:nvPr/>
        </p:nvSpPr>
        <p:spPr bwMode="auto">
          <a:xfrm>
            <a:off x="2600325" y="2752725"/>
            <a:ext cx="1258888" cy="619125"/>
          </a:xfrm>
          <a:prstGeom prst="rect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0734" name="Rectangle 63"/>
          <p:cNvSpPr>
            <a:spLocks noChangeArrowheads="1"/>
          </p:cNvSpPr>
          <p:nvPr/>
        </p:nvSpPr>
        <p:spPr bwMode="auto">
          <a:xfrm>
            <a:off x="2846388" y="2849563"/>
            <a:ext cx="9588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>
                <a:solidFill>
                  <a:srgbClr val="000000"/>
                </a:solidFill>
                <a:latin typeface="Arial" panose="020B0604020202020204" pitchFamily="34" charset="0"/>
              </a:rPr>
              <a:t>Building</a:t>
            </a:r>
            <a:endParaRPr lang="en-CA" altLang="en-US" b="0"/>
          </a:p>
        </p:txBody>
      </p:sp>
      <p:sp>
        <p:nvSpPr>
          <p:cNvPr id="30735" name="Freeform 64"/>
          <p:cNvSpPr>
            <a:spLocks/>
          </p:cNvSpPr>
          <p:nvPr/>
        </p:nvSpPr>
        <p:spPr bwMode="auto">
          <a:xfrm>
            <a:off x="3846513" y="2955925"/>
            <a:ext cx="341312" cy="212725"/>
          </a:xfrm>
          <a:custGeom>
            <a:avLst/>
            <a:gdLst>
              <a:gd name="T0" fmla="*/ 2147483646 w 215"/>
              <a:gd name="T1" fmla="*/ 0 h 134"/>
              <a:gd name="T2" fmla="*/ 2147483646 w 215"/>
              <a:gd name="T3" fmla="*/ 2147483646 h 134"/>
              <a:gd name="T4" fmla="*/ 2147483646 w 215"/>
              <a:gd name="T5" fmla="*/ 2147483646 h 134"/>
              <a:gd name="T6" fmla="*/ 0 w 215"/>
              <a:gd name="T7" fmla="*/ 2147483646 h 134"/>
              <a:gd name="T8" fmla="*/ 2147483646 w 215"/>
              <a:gd name="T9" fmla="*/ 0 h 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"/>
              <a:gd name="T16" fmla="*/ 0 h 134"/>
              <a:gd name="T17" fmla="*/ 215 w 215"/>
              <a:gd name="T18" fmla="*/ 134 h 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" h="134">
                <a:moveTo>
                  <a:pt x="108" y="0"/>
                </a:moveTo>
                <a:lnTo>
                  <a:pt x="215" y="67"/>
                </a:lnTo>
                <a:lnTo>
                  <a:pt x="108" y="134"/>
                </a:lnTo>
                <a:lnTo>
                  <a:pt x="0" y="67"/>
                </a:lnTo>
                <a:lnTo>
                  <a:pt x="10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0736" name="Freeform 65"/>
          <p:cNvSpPr>
            <a:spLocks/>
          </p:cNvSpPr>
          <p:nvPr/>
        </p:nvSpPr>
        <p:spPr bwMode="auto">
          <a:xfrm>
            <a:off x="3846513" y="2955925"/>
            <a:ext cx="341312" cy="212725"/>
          </a:xfrm>
          <a:custGeom>
            <a:avLst/>
            <a:gdLst>
              <a:gd name="T0" fmla="*/ 2147483646 w 215"/>
              <a:gd name="T1" fmla="*/ 0 h 134"/>
              <a:gd name="T2" fmla="*/ 2147483646 w 215"/>
              <a:gd name="T3" fmla="*/ 2147483646 h 134"/>
              <a:gd name="T4" fmla="*/ 2147483646 w 215"/>
              <a:gd name="T5" fmla="*/ 2147483646 h 134"/>
              <a:gd name="T6" fmla="*/ 0 w 215"/>
              <a:gd name="T7" fmla="*/ 2147483646 h 134"/>
              <a:gd name="T8" fmla="*/ 2147483646 w 215"/>
              <a:gd name="T9" fmla="*/ 0 h 1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"/>
              <a:gd name="T16" fmla="*/ 0 h 134"/>
              <a:gd name="T17" fmla="*/ 215 w 215"/>
              <a:gd name="T18" fmla="*/ 134 h 1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" h="134">
                <a:moveTo>
                  <a:pt x="108" y="0"/>
                </a:moveTo>
                <a:lnTo>
                  <a:pt x="215" y="67"/>
                </a:lnTo>
                <a:lnTo>
                  <a:pt x="108" y="134"/>
                </a:lnTo>
                <a:lnTo>
                  <a:pt x="0" y="67"/>
                </a:lnTo>
                <a:lnTo>
                  <a:pt x="108" y="0"/>
                </a:lnTo>
                <a:close/>
              </a:path>
            </a:pathLst>
          </a:custGeom>
          <a:solidFill>
            <a:srgbClr val="000000"/>
          </a:solidFill>
          <a:ln w="206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pic>
        <p:nvPicPr>
          <p:cNvPr id="30737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283011"/>
            <a:ext cx="55626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Aggregation hierarchy</a:t>
            </a:r>
            <a:r>
              <a:rPr lang="en-US" altLang="en-US"/>
              <a:t> </a:t>
            </a:r>
          </a:p>
        </p:txBody>
      </p:sp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5DB8D9C-1366-4D6B-A7AA-B93539C64CC9}" type="slidenum">
              <a:rPr lang="en-US" altLang="en-US" sz="1400" b="0" smtClean="0"/>
              <a:pPr>
                <a:spcBef>
                  <a:spcPct val="0"/>
                </a:spcBef>
              </a:pPr>
              <a:t>28</a:t>
            </a:fld>
            <a:endParaRPr lang="en-US" altLang="en-US" sz="1400" b="0"/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5541963" y="2994025"/>
            <a:ext cx="209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1749" name="Rectangle 9"/>
          <p:cNvSpPr>
            <a:spLocks noChangeArrowheads="1"/>
          </p:cNvSpPr>
          <p:nvPr/>
        </p:nvSpPr>
        <p:spPr bwMode="auto">
          <a:xfrm>
            <a:off x="7427913" y="2994025"/>
            <a:ext cx="209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1750" name="Freeform 10"/>
          <p:cNvSpPr>
            <a:spLocks/>
          </p:cNvSpPr>
          <p:nvPr/>
        </p:nvSpPr>
        <p:spPr bwMode="auto">
          <a:xfrm>
            <a:off x="4991100" y="2486025"/>
            <a:ext cx="288925" cy="419100"/>
          </a:xfrm>
          <a:custGeom>
            <a:avLst/>
            <a:gdLst>
              <a:gd name="T0" fmla="*/ 2147483646 w 182"/>
              <a:gd name="T1" fmla="*/ 2147483646 h 264"/>
              <a:gd name="T2" fmla="*/ 2147483646 w 182"/>
              <a:gd name="T3" fmla="*/ 2147483646 h 264"/>
              <a:gd name="T4" fmla="*/ 0 w 182"/>
              <a:gd name="T5" fmla="*/ 2147483646 h 264"/>
              <a:gd name="T6" fmla="*/ 2147483646 w 182"/>
              <a:gd name="T7" fmla="*/ 0 h 264"/>
              <a:gd name="T8" fmla="*/ 2147483646 w 182"/>
              <a:gd name="T9" fmla="*/ 2147483646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264"/>
              <a:gd name="T17" fmla="*/ 182 w 182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264">
                <a:moveTo>
                  <a:pt x="182" y="132"/>
                </a:moveTo>
                <a:lnTo>
                  <a:pt x="83" y="264"/>
                </a:lnTo>
                <a:lnTo>
                  <a:pt x="0" y="132"/>
                </a:lnTo>
                <a:lnTo>
                  <a:pt x="83" y="0"/>
                </a:lnTo>
                <a:lnTo>
                  <a:pt x="182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51" name="Freeform 11"/>
          <p:cNvSpPr>
            <a:spLocks/>
          </p:cNvSpPr>
          <p:nvPr/>
        </p:nvSpPr>
        <p:spPr bwMode="auto">
          <a:xfrm>
            <a:off x="4991100" y="2486025"/>
            <a:ext cx="288925" cy="419100"/>
          </a:xfrm>
          <a:custGeom>
            <a:avLst/>
            <a:gdLst>
              <a:gd name="T0" fmla="*/ 2147483646 w 182"/>
              <a:gd name="T1" fmla="*/ 2147483646 h 264"/>
              <a:gd name="T2" fmla="*/ 2147483646 w 182"/>
              <a:gd name="T3" fmla="*/ 2147483646 h 264"/>
              <a:gd name="T4" fmla="*/ 0 w 182"/>
              <a:gd name="T5" fmla="*/ 2147483646 h 264"/>
              <a:gd name="T6" fmla="*/ 2147483646 w 182"/>
              <a:gd name="T7" fmla="*/ 0 h 264"/>
              <a:gd name="T8" fmla="*/ 2147483646 w 182"/>
              <a:gd name="T9" fmla="*/ 2147483646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264"/>
              <a:gd name="T17" fmla="*/ 182 w 182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264">
                <a:moveTo>
                  <a:pt x="182" y="132"/>
                </a:moveTo>
                <a:lnTo>
                  <a:pt x="83" y="264"/>
                </a:lnTo>
                <a:lnTo>
                  <a:pt x="0" y="132"/>
                </a:lnTo>
                <a:lnTo>
                  <a:pt x="83" y="0"/>
                </a:lnTo>
                <a:lnTo>
                  <a:pt x="182" y="132"/>
                </a:lnTo>
                <a:close/>
              </a:path>
            </a:pathLst>
          </a:custGeom>
          <a:solidFill>
            <a:srgbClr val="FFFFFF"/>
          </a:solidFill>
          <a:ln w="269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1752" name="Line 12"/>
          <p:cNvSpPr>
            <a:spLocks noChangeShapeType="1"/>
          </p:cNvSpPr>
          <p:nvPr/>
        </p:nvSpPr>
        <p:spPr bwMode="auto">
          <a:xfrm flipH="1">
            <a:off x="3629025" y="2990850"/>
            <a:ext cx="3719513" cy="1588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53" name="Rectangle 24"/>
          <p:cNvSpPr>
            <a:spLocks noChangeArrowheads="1"/>
          </p:cNvSpPr>
          <p:nvPr/>
        </p:nvSpPr>
        <p:spPr bwMode="auto">
          <a:xfrm>
            <a:off x="8004175" y="4618038"/>
            <a:ext cx="2095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31754" name="Rectangle 25"/>
          <p:cNvSpPr>
            <a:spLocks noChangeArrowheads="1"/>
          </p:cNvSpPr>
          <p:nvPr/>
        </p:nvSpPr>
        <p:spPr bwMode="auto">
          <a:xfrm>
            <a:off x="7204075" y="4838700"/>
            <a:ext cx="1546225" cy="760413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55" name="Rectangle 26"/>
          <p:cNvSpPr>
            <a:spLocks noChangeArrowheads="1"/>
          </p:cNvSpPr>
          <p:nvPr/>
        </p:nvSpPr>
        <p:spPr bwMode="auto">
          <a:xfrm>
            <a:off x="7610475" y="4930775"/>
            <a:ext cx="7858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Wheel</a:t>
            </a:r>
            <a:endParaRPr lang="en-CA" altLang="en-US" b="0"/>
          </a:p>
        </p:txBody>
      </p:sp>
      <p:sp>
        <p:nvSpPr>
          <p:cNvPr id="31756" name="Rectangle 27"/>
          <p:cNvSpPr>
            <a:spLocks noChangeArrowheads="1"/>
          </p:cNvSpPr>
          <p:nvPr/>
        </p:nvSpPr>
        <p:spPr bwMode="auto">
          <a:xfrm>
            <a:off x="5003800" y="4838700"/>
            <a:ext cx="1887538" cy="760413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57" name="Rectangle 28"/>
          <p:cNvSpPr>
            <a:spLocks noChangeArrowheads="1"/>
          </p:cNvSpPr>
          <p:nvPr/>
        </p:nvSpPr>
        <p:spPr bwMode="auto">
          <a:xfrm>
            <a:off x="5095875" y="4930775"/>
            <a:ext cx="17335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Transmission</a:t>
            </a:r>
            <a:endParaRPr lang="en-CA" altLang="en-US" b="0"/>
          </a:p>
        </p:txBody>
      </p:sp>
      <p:sp>
        <p:nvSpPr>
          <p:cNvPr id="31758" name="Rectangle 29"/>
          <p:cNvSpPr>
            <a:spLocks noChangeArrowheads="1"/>
          </p:cNvSpPr>
          <p:nvPr/>
        </p:nvSpPr>
        <p:spPr bwMode="auto">
          <a:xfrm>
            <a:off x="3144838" y="4838700"/>
            <a:ext cx="1546225" cy="760413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59" name="Rectangle 30"/>
          <p:cNvSpPr>
            <a:spLocks noChangeArrowheads="1"/>
          </p:cNvSpPr>
          <p:nvPr/>
        </p:nvSpPr>
        <p:spPr bwMode="auto">
          <a:xfrm>
            <a:off x="3498850" y="4930775"/>
            <a:ext cx="89058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Engine</a:t>
            </a:r>
            <a:endParaRPr lang="en-CA" altLang="en-US" b="0"/>
          </a:p>
        </p:txBody>
      </p:sp>
      <p:sp>
        <p:nvSpPr>
          <p:cNvPr id="31760" name="Rectangle 31"/>
          <p:cNvSpPr>
            <a:spLocks noChangeArrowheads="1"/>
          </p:cNvSpPr>
          <p:nvPr/>
        </p:nvSpPr>
        <p:spPr bwMode="auto">
          <a:xfrm>
            <a:off x="1231900" y="4838700"/>
            <a:ext cx="1546225" cy="760413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1" name="Rectangle 32"/>
          <p:cNvSpPr>
            <a:spLocks noChangeArrowheads="1"/>
          </p:cNvSpPr>
          <p:nvPr/>
        </p:nvSpPr>
        <p:spPr bwMode="auto">
          <a:xfrm>
            <a:off x="1612900" y="4930775"/>
            <a:ext cx="7985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Frame</a:t>
            </a:r>
            <a:endParaRPr lang="en-CA" altLang="en-US" b="0"/>
          </a:p>
        </p:txBody>
      </p:sp>
      <p:sp>
        <p:nvSpPr>
          <p:cNvPr id="31762" name="Rectangle 33"/>
          <p:cNvSpPr>
            <a:spLocks noChangeArrowheads="1"/>
          </p:cNvSpPr>
          <p:nvPr/>
        </p:nvSpPr>
        <p:spPr bwMode="auto">
          <a:xfrm>
            <a:off x="6602413" y="3243263"/>
            <a:ext cx="1546225" cy="760412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3" name="Rectangle 34"/>
          <p:cNvSpPr>
            <a:spLocks noChangeArrowheads="1"/>
          </p:cNvSpPr>
          <p:nvPr/>
        </p:nvSpPr>
        <p:spPr bwMode="auto">
          <a:xfrm>
            <a:off x="7086600" y="3362325"/>
            <a:ext cx="733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Door</a:t>
            </a:r>
            <a:endParaRPr lang="en-CA" altLang="en-US" b="0"/>
          </a:p>
        </p:txBody>
      </p:sp>
      <p:sp>
        <p:nvSpPr>
          <p:cNvPr id="31764" name="Rectangle 35"/>
          <p:cNvSpPr>
            <a:spLocks noChangeArrowheads="1"/>
          </p:cNvSpPr>
          <p:nvPr/>
        </p:nvSpPr>
        <p:spPr bwMode="auto">
          <a:xfrm>
            <a:off x="4716463" y="3243263"/>
            <a:ext cx="1546225" cy="760412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5" name="Rectangle 36"/>
          <p:cNvSpPr>
            <a:spLocks noChangeArrowheads="1"/>
          </p:cNvSpPr>
          <p:nvPr/>
        </p:nvSpPr>
        <p:spPr bwMode="auto">
          <a:xfrm>
            <a:off x="4808538" y="3362325"/>
            <a:ext cx="13779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BodyPanel</a:t>
            </a:r>
            <a:endParaRPr lang="en-CA" altLang="en-US" b="0"/>
          </a:p>
        </p:txBody>
      </p:sp>
      <p:sp>
        <p:nvSpPr>
          <p:cNvPr id="31766" name="Rectangle 37"/>
          <p:cNvSpPr>
            <a:spLocks noChangeArrowheads="1"/>
          </p:cNvSpPr>
          <p:nvPr/>
        </p:nvSpPr>
        <p:spPr bwMode="auto">
          <a:xfrm>
            <a:off x="2855913" y="3243263"/>
            <a:ext cx="1546225" cy="760412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7" name="Rectangle 38"/>
          <p:cNvSpPr>
            <a:spLocks noChangeArrowheads="1"/>
          </p:cNvSpPr>
          <p:nvPr/>
        </p:nvSpPr>
        <p:spPr bwMode="auto">
          <a:xfrm>
            <a:off x="3132138" y="3362325"/>
            <a:ext cx="11795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Chassis</a:t>
            </a:r>
            <a:endParaRPr lang="en-CA" altLang="en-US" b="0"/>
          </a:p>
        </p:txBody>
      </p:sp>
      <p:sp>
        <p:nvSpPr>
          <p:cNvPr id="31768" name="Rectangle 39"/>
          <p:cNvSpPr>
            <a:spLocks noChangeArrowheads="1"/>
          </p:cNvSpPr>
          <p:nvPr/>
        </p:nvSpPr>
        <p:spPr bwMode="auto">
          <a:xfrm>
            <a:off x="4427538" y="1728788"/>
            <a:ext cx="1546225" cy="760412"/>
          </a:xfrm>
          <a:prstGeom prst="rect">
            <a:avLst/>
          </a:prstGeom>
          <a:noFill/>
          <a:ln w="2698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1769" name="Rectangle 40"/>
          <p:cNvSpPr>
            <a:spLocks noChangeArrowheads="1"/>
          </p:cNvSpPr>
          <p:nvPr/>
        </p:nvSpPr>
        <p:spPr bwMode="auto">
          <a:xfrm>
            <a:off x="4781550" y="1847850"/>
            <a:ext cx="9334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2100">
                <a:solidFill>
                  <a:srgbClr val="000000"/>
                </a:solidFill>
                <a:latin typeface="Arial" panose="020B0604020202020204" pitchFamily="34" charset="0"/>
              </a:rPr>
              <a:t>Vehicle</a:t>
            </a:r>
            <a:endParaRPr lang="en-CA" altLang="en-US" b="0"/>
          </a:p>
        </p:txBody>
      </p:sp>
      <p:sp>
        <p:nvSpPr>
          <p:cNvPr id="31770" name="Freeform 41"/>
          <p:cNvSpPr>
            <a:spLocks/>
          </p:cNvSpPr>
          <p:nvPr/>
        </p:nvSpPr>
        <p:spPr bwMode="auto">
          <a:xfrm>
            <a:off x="3419475" y="4016375"/>
            <a:ext cx="288925" cy="393700"/>
          </a:xfrm>
          <a:custGeom>
            <a:avLst/>
            <a:gdLst>
              <a:gd name="T0" fmla="*/ 2147483646 w 182"/>
              <a:gd name="T1" fmla="*/ 2147483646 h 248"/>
              <a:gd name="T2" fmla="*/ 2147483646 w 182"/>
              <a:gd name="T3" fmla="*/ 2147483646 h 248"/>
              <a:gd name="T4" fmla="*/ 0 w 182"/>
              <a:gd name="T5" fmla="*/ 2147483646 h 248"/>
              <a:gd name="T6" fmla="*/ 2147483646 w 182"/>
              <a:gd name="T7" fmla="*/ 0 h 248"/>
              <a:gd name="T8" fmla="*/ 2147483646 w 182"/>
              <a:gd name="T9" fmla="*/ 2147483646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248"/>
              <a:gd name="T17" fmla="*/ 182 w 182"/>
              <a:gd name="T18" fmla="*/ 248 h 2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248">
                <a:moveTo>
                  <a:pt x="182" y="132"/>
                </a:moveTo>
                <a:lnTo>
                  <a:pt x="83" y="248"/>
                </a:lnTo>
                <a:lnTo>
                  <a:pt x="0" y="132"/>
                </a:lnTo>
                <a:lnTo>
                  <a:pt x="83" y="0"/>
                </a:lnTo>
                <a:lnTo>
                  <a:pt x="182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1" name="Freeform 42"/>
          <p:cNvSpPr>
            <a:spLocks/>
          </p:cNvSpPr>
          <p:nvPr/>
        </p:nvSpPr>
        <p:spPr bwMode="auto">
          <a:xfrm>
            <a:off x="3419475" y="4016375"/>
            <a:ext cx="288925" cy="393700"/>
          </a:xfrm>
          <a:custGeom>
            <a:avLst/>
            <a:gdLst>
              <a:gd name="T0" fmla="*/ 2147483646 w 182"/>
              <a:gd name="T1" fmla="*/ 2147483646 h 248"/>
              <a:gd name="T2" fmla="*/ 2147483646 w 182"/>
              <a:gd name="T3" fmla="*/ 2147483646 h 248"/>
              <a:gd name="T4" fmla="*/ 0 w 182"/>
              <a:gd name="T5" fmla="*/ 2147483646 h 248"/>
              <a:gd name="T6" fmla="*/ 2147483646 w 182"/>
              <a:gd name="T7" fmla="*/ 0 h 248"/>
              <a:gd name="T8" fmla="*/ 2147483646 w 182"/>
              <a:gd name="T9" fmla="*/ 2147483646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248"/>
              <a:gd name="T17" fmla="*/ 182 w 182"/>
              <a:gd name="T18" fmla="*/ 248 h 2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248">
                <a:moveTo>
                  <a:pt x="182" y="132"/>
                </a:moveTo>
                <a:lnTo>
                  <a:pt x="83" y="248"/>
                </a:lnTo>
                <a:lnTo>
                  <a:pt x="0" y="132"/>
                </a:lnTo>
                <a:lnTo>
                  <a:pt x="83" y="0"/>
                </a:lnTo>
                <a:lnTo>
                  <a:pt x="182" y="132"/>
                </a:lnTo>
                <a:close/>
              </a:path>
            </a:pathLst>
          </a:custGeom>
          <a:solidFill>
            <a:srgbClr val="FFFFFF"/>
          </a:solidFill>
          <a:ln w="2698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1772" name="Line 43"/>
          <p:cNvSpPr>
            <a:spLocks noChangeShapeType="1"/>
          </p:cNvSpPr>
          <p:nvPr/>
        </p:nvSpPr>
        <p:spPr bwMode="auto">
          <a:xfrm>
            <a:off x="1979613" y="4567238"/>
            <a:ext cx="5972175" cy="158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3" name="Line 44"/>
          <p:cNvSpPr>
            <a:spLocks noChangeShapeType="1"/>
          </p:cNvSpPr>
          <p:nvPr/>
        </p:nvSpPr>
        <p:spPr bwMode="auto">
          <a:xfrm>
            <a:off x="3629025" y="3006725"/>
            <a:ext cx="1588" cy="236538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4" name="Line 45"/>
          <p:cNvSpPr>
            <a:spLocks noChangeShapeType="1"/>
          </p:cNvSpPr>
          <p:nvPr/>
        </p:nvSpPr>
        <p:spPr bwMode="auto">
          <a:xfrm>
            <a:off x="5462588" y="3006725"/>
            <a:ext cx="1587" cy="236538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5" name="Line 46"/>
          <p:cNvSpPr>
            <a:spLocks noChangeShapeType="1"/>
          </p:cNvSpPr>
          <p:nvPr/>
        </p:nvSpPr>
        <p:spPr bwMode="auto">
          <a:xfrm>
            <a:off x="7348538" y="3006725"/>
            <a:ext cx="1587" cy="236538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6" name="Line 47"/>
          <p:cNvSpPr>
            <a:spLocks noChangeShapeType="1"/>
          </p:cNvSpPr>
          <p:nvPr/>
        </p:nvSpPr>
        <p:spPr bwMode="auto">
          <a:xfrm>
            <a:off x="1979613" y="4567238"/>
            <a:ext cx="1587" cy="26193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7" name="Line 48"/>
          <p:cNvSpPr>
            <a:spLocks noChangeShapeType="1"/>
          </p:cNvSpPr>
          <p:nvPr/>
        </p:nvSpPr>
        <p:spPr bwMode="auto">
          <a:xfrm>
            <a:off x="3838575" y="4592638"/>
            <a:ext cx="1588" cy="23653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8" name="Line 49"/>
          <p:cNvSpPr>
            <a:spLocks noChangeShapeType="1"/>
          </p:cNvSpPr>
          <p:nvPr/>
        </p:nvSpPr>
        <p:spPr bwMode="auto">
          <a:xfrm>
            <a:off x="5908675" y="4592638"/>
            <a:ext cx="1588" cy="23653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79" name="Line 50"/>
          <p:cNvSpPr>
            <a:spLocks noChangeShapeType="1"/>
          </p:cNvSpPr>
          <p:nvPr/>
        </p:nvSpPr>
        <p:spPr bwMode="auto">
          <a:xfrm>
            <a:off x="7951788" y="4592638"/>
            <a:ext cx="1587" cy="236537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80" name="Line 51"/>
          <p:cNvSpPr>
            <a:spLocks noChangeShapeType="1"/>
          </p:cNvSpPr>
          <p:nvPr/>
        </p:nvSpPr>
        <p:spPr bwMode="auto">
          <a:xfrm flipV="1">
            <a:off x="5129213" y="2878138"/>
            <a:ext cx="1587" cy="104775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1781" name="Line 52"/>
          <p:cNvSpPr>
            <a:spLocks noChangeShapeType="1"/>
          </p:cNvSpPr>
          <p:nvPr/>
        </p:nvSpPr>
        <p:spPr bwMode="auto">
          <a:xfrm flipV="1">
            <a:off x="3552825" y="4416425"/>
            <a:ext cx="1588" cy="131763"/>
          </a:xfrm>
          <a:prstGeom prst="line">
            <a:avLst/>
          </a:prstGeom>
          <a:noFill/>
          <a:ln w="269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Association and Aggregation in class diagram</a:t>
            </a:r>
            <a:endParaRPr lang="en-US" dirty="0"/>
          </a:p>
        </p:txBody>
      </p:sp>
      <p:pic>
        <p:nvPicPr>
          <p:cNvPr id="5" name="20 - Class Diagram Association and Aggregation Relationshi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1954590"/>
            <a:ext cx="7603015" cy="4273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897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cs typeface="Times" panose="02020603050405020304" pitchFamily="18" charset="0"/>
              </a:rPr>
              <a:t>UML diagrams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Class diagrams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2" algn="just"/>
            <a:r>
              <a:rPr lang="en-GB" altLang="en-US" dirty="0">
                <a:cs typeface="Times" panose="02020603050405020304" pitchFamily="18" charset="0"/>
              </a:rPr>
              <a:t>describe classes and their relationships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Interaction diagrams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2" algn="just"/>
            <a:r>
              <a:rPr lang="en-GB" altLang="en-US" dirty="0">
                <a:cs typeface="Times" panose="02020603050405020304" pitchFamily="18" charset="0"/>
              </a:rPr>
              <a:t>show the behaviour of systems in terms of how objects interact with each other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State diagrams and activity diagrams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2" algn="just"/>
            <a:r>
              <a:rPr lang="en-GB" altLang="en-US" dirty="0">
                <a:cs typeface="Times" panose="02020603050405020304" pitchFamily="18" charset="0"/>
              </a:rPr>
              <a:t>show how systems behave internally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Component and deployment diagrams</a:t>
            </a:r>
          </a:p>
          <a:p>
            <a:pPr lvl="2" algn="just"/>
            <a:r>
              <a:rPr lang="en-GB" altLang="en-US" dirty="0">
                <a:cs typeface="Times" panose="02020603050405020304" pitchFamily="18" charset="0"/>
              </a:rPr>
              <a:t>show how the various components of systems are arranged logically and physically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</p:txBody>
      </p:sp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22FAF4-5DA7-4586-903B-118684B74BC8}" type="slidenum">
              <a:rPr lang="en-US" altLang="en-US" sz="1400" b="0" smtClean="0"/>
              <a:pPr>
                <a:spcBef>
                  <a:spcPct val="0"/>
                </a:spcBef>
              </a:pPr>
              <a:t>3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Generalization in class diagram</a:t>
            </a:r>
            <a:endParaRPr lang="en-US" dirty="0"/>
          </a:p>
        </p:txBody>
      </p:sp>
      <p:pic>
        <p:nvPicPr>
          <p:cNvPr id="5" name="21 - Class Diagram Generalization Relationshi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589" y="2026920"/>
            <a:ext cx="6912768" cy="38859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72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Interfaces</a:t>
            </a:r>
            <a:r>
              <a:rPr lang="en-US" altLang="en-US"/>
              <a:t> 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714468" y="1766426"/>
            <a:ext cx="7915182" cy="3880773"/>
          </a:xfrm>
        </p:spPr>
        <p:txBody>
          <a:bodyPr/>
          <a:lstStyle/>
          <a:p>
            <a:pPr algn="just"/>
            <a:r>
              <a:rPr lang="en-GB" altLang="en-US" dirty="0">
                <a:cs typeface="Times" panose="02020603050405020304" pitchFamily="18" charset="0"/>
              </a:rPr>
              <a:t>An interface describes a </a:t>
            </a:r>
            <a:r>
              <a:rPr lang="en-GB" altLang="en-US" i="1" dirty="0">
                <a:cs typeface="Times" panose="02020603050405020304" pitchFamily="18" charset="0"/>
              </a:rPr>
              <a:t>portion of the </a:t>
            </a:r>
            <a:r>
              <a:rPr lang="en-GB" altLang="en-US" i="1" dirty="0">
                <a:solidFill>
                  <a:srgbClr val="FF0000"/>
                </a:solidFill>
                <a:cs typeface="Times" panose="02020603050405020304" pitchFamily="18" charset="0"/>
              </a:rPr>
              <a:t>visible behaviour</a:t>
            </a:r>
            <a:r>
              <a:rPr lang="en-GB" altLang="en-US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GB" altLang="en-US" dirty="0">
                <a:cs typeface="Times" panose="02020603050405020304" pitchFamily="18" charset="0"/>
              </a:rPr>
              <a:t>of a set of objects.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An </a:t>
            </a:r>
            <a:r>
              <a:rPr lang="en-GB" altLang="en-US" i="1" dirty="0">
                <a:cs typeface="Times" panose="02020603050405020304" pitchFamily="18" charset="0"/>
              </a:rPr>
              <a:t>interface</a:t>
            </a:r>
            <a:r>
              <a:rPr lang="en-GB" altLang="en-US" dirty="0">
                <a:cs typeface="Times" panose="02020603050405020304" pitchFamily="18" charset="0"/>
              </a:rPr>
              <a:t> is similar to a class, except it lacks instance variables and implemented methods</a:t>
            </a:r>
            <a:r>
              <a:rPr lang="en-US" altLang="en-US" dirty="0"/>
              <a:t> </a:t>
            </a:r>
          </a:p>
          <a:p>
            <a:pPr marL="457200" lvl="1" indent="0">
              <a:buNone/>
            </a:pPr>
            <a:endParaRPr lang="en-US" altLang="en-US" dirty="0"/>
          </a:p>
        </p:txBody>
      </p:sp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0D4697E-2C5D-4593-B367-E53FC5C77E15}" type="slidenum">
              <a:rPr lang="en-US" altLang="en-US" sz="1400" b="0" smtClean="0"/>
              <a:pPr>
                <a:spcBef>
                  <a:spcPct val="0"/>
                </a:spcBef>
              </a:pPr>
              <a:t>31</a:t>
            </a:fld>
            <a:endParaRPr lang="en-US" altLang="en-US" sz="1400" b="0"/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2478088" y="3227388"/>
            <a:ext cx="1081087" cy="106362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798" name="Line 7"/>
          <p:cNvSpPr>
            <a:spLocks noChangeShapeType="1"/>
          </p:cNvSpPr>
          <p:nvPr/>
        </p:nvSpPr>
        <p:spPr bwMode="auto">
          <a:xfrm>
            <a:off x="2487613" y="3776663"/>
            <a:ext cx="106203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799" name="Rectangle 8"/>
          <p:cNvSpPr>
            <a:spLocks noChangeArrowheads="1"/>
          </p:cNvSpPr>
          <p:nvPr/>
        </p:nvSpPr>
        <p:spPr bwMode="auto">
          <a:xfrm>
            <a:off x="2541588" y="3273425"/>
            <a:ext cx="954087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«interface»</a:t>
            </a:r>
            <a:endParaRPr lang="en-CA" altLang="en-US" b="0" dirty="0"/>
          </a:p>
        </p:txBody>
      </p:sp>
      <p:sp>
        <p:nvSpPr>
          <p:cNvPr id="33800" name="Rectangle 9"/>
          <p:cNvSpPr>
            <a:spLocks noChangeArrowheads="1"/>
          </p:cNvSpPr>
          <p:nvPr/>
        </p:nvSpPr>
        <p:spPr bwMode="auto">
          <a:xfrm>
            <a:off x="2686050" y="3471863"/>
            <a:ext cx="8636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Cashier</a:t>
            </a:r>
            <a:endParaRPr lang="en-CA" altLang="en-US" b="0" dirty="0"/>
          </a:p>
        </p:txBody>
      </p:sp>
      <p:sp>
        <p:nvSpPr>
          <p:cNvPr id="33801" name="Rectangle 10"/>
          <p:cNvSpPr>
            <a:spLocks noChangeArrowheads="1"/>
          </p:cNvSpPr>
          <p:nvPr/>
        </p:nvSpPr>
        <p:spPr bwMode="auto">
          <a:xfrm>
            <a:off x="2632075" y="3813175"/>
            <a:ext cx="7016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withdraw</a:t>
            </a:r>
            <a:endParaRPr lang="en-CA" altLang="en-US" b="0"/>
          </a:p>
        </p:txBody>
      </p:sp>
      <p:sp>
        <p:nvSpPr>
          <p:cNvPr id="33802" name="Rectangle 11"/>
          <p:cNvSpPr>
            <a:spLocks noChangeArrowheads="1"/>
          </p:cNvSpPr>
          <p:nvPr/>
        </p:nvSpPr>
        <p:spPr bwMode="auto">
          <a:xfrm>
            <a:off x="2632075" y="4029075"/>
            <a:ext cx="61118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 b="0">
                <a:solidFill>
                  <a:srgbClr val="000000"/>
                </a:solidFill>
                <a:latin typeface="Arial" panose="020B0604020202020204" pitchFamily="34" charset="0"/>
              </a:rPr>
              <a:t>deposit</a:t>
            </a:r>
            <a:endParaRPr lang="en-CA" altLang="en-US" b="0"/>
          </a:p>
        </p:txBody>
      </p:sp>
      <p:sp>
        <p:nvSpPr>
          <p:cNvPr id="33803" name="Line 12"/>
          <p:cNvSpPr>
            <a:spLocks noChangeShapeType="1"/>
          </p:cNvSpPr>
          <p:nvPr/>
        </p:nvSpPr>
        <p:spPr bwMode="auto">
          <a:xfrm>
            <a:off x="30464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4" name="Line 13"/>
          <p:cNvSpPr>
            <a:spLocks noChangeShapeType="1"/>
          </p:cNvSpPr>
          <p:nvPr/>
        </p:nvSpPr>
        <p:spPr bwMode="auto">
          <a:xfrm>
            <a:off x="306387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5" name="Line 14"/>
          <p:cNvSpPr>
            <a:spLocks noChangeShapeType="1"/>
          </p:cNvSpPr>
          <p:nvPr/>
        </p:nvSpPr>
        <p:spPr bwMode="auto">
          <a:xfrm>
            <a:off x="31178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>
            <a:off x="31353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>
            <a:off x="31892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8" name="Line 17"/>
          <p:cNvSpPr>
            <a:spLocks noChangeShapeType="1"/>
          </p:cNvSpPr>
          <p:nvPr/>
        </p:nvSpPr>
        <p:spPr bwMode="auto">
          <a:xfrm>
            <a:off x="32067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09" name="Line 18"/>
          <p:cNvSpPr>
            <a:spLocks noChangeShapeType="1"/>
          </p:cNvSpPr>
          <p:nvPr/>
        </p:nvSpPr>
        <p:spPr bwMode="auto">
          <a:xfrm>
            <a:off x="32607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0" name="Line 19"/>
          <p:cNvSpPr>
            <a:spLocks noChangeShapeType="1"/>
          </p:cNvSpPr>
          <p:nvPr/>
        </p:nvSpPr>
        <p:spPr bwMode="auto">
          <a:xfrm>
            <a:off x="327977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1" name="Line 20"/>
          <p:cNvSpPr>
            <a:spLocks noChangeShapeType="1"/>
          </p:cNvSpPr>
          <p:nvPr/>
        </p:nvSpPr>
        <p:spPr bwMode="auto">
          <a:xfrm>
            <a:off x="33337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2" name="Line 21"/>
          <p:cNvSpPr>
            <a:spLocks noChangeShapeType="1"/>
          </p:cNvSpPr>
          <p:nvPr/>
        </p:nvSpPr>
        <p:spPr bwMode="auto">
          <a:xfrm>
            <a:off x="33512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3" name="Line 22"/>
          <p:cNvSpPr>
            <a:spLocks noChangeShapeType="1"/>
          </p:cNvSpPr>
          <p:nvPr/>
        </p:nvSpPr>
        <p:spPr bwMode="auto">
          <a:xfrm>
            <a:off x="34051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4" name="Line 23"/>
          <p:cNvSpPr>
            <a:spLocks noChangeShapeType="1"/>
          </p:cNvSpPr>
          <p:nvPr/>
        </p:nvSpPr>
        <p:spPr bwMode="auto">
          <a:xfrm>
            <a:off x="34226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5" name="Line 24"/>
          <p:cNvSpPr>
            <a:spLocks noChangeShapeType="1"/>
          </p:cNvSpPr>
          <p:nvPr/>
        </p:nvSpPr>
        <p:spPr bwMode="auto">
          <a:xfrm>
            <a:off x="34766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6" name="Line 25"/>
          <p:cNvSpPr>
            <a:spLocks noChangeShapeType="1"/>
          </p:cNvSpPr>
          <p:nvPr/>
        </p:nvSpPr>
        <p:spPr bwMode="auto">
          <a:xfrm>
            <a:off x="349567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7" name="Line 26"/>
          <p:cNvSpPr>
            <a:spLocks noChangeShapeType="1"/>
          </p:cNvSpPr>
          <p:nvPr/>
        </p:nvSpPr>
        <p:spPr bwMode="auto">
          <a:xfrm>
            <a:off x="35496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8" name="Line 27"/>
          <p:cNvSpPr>
            <a:spLocks noChangeShapeType="1"/>
          </p:cNvSpPr>
          <p:nvPr/>
        </p:nvSpPr>
        <p:spPr bwMode="auto">
          <a:xfrm>
            <a:off x="35671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19" name="Line 28"/>
          <p:cNvSpPr>
            <a:spLocks noChangeShapeType="1"/>
          </p:cNvSpPr>
          <p:nvPr/>
        </p:nvSpPr>
        <p:spPr bwMode="auto">
          <a:xfrm>
            <a:off x="36210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0" name="Line 29"/>
          <p:cNvSpPr>
            <a:spLocks noChangeShapeType="1"/>
          </p:cNvSpPr>
          <p:nvPr/>
        </p:nvSpPr>
        <p:spPr bwMode="auto">
          <a:xfrm>
            <a:off x="36385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1" name="Line 30"/>
          <p:cNvSpPr>
            <a:spLocks noChangeShapeType="1"/>
          </p:cNvSpPr>
          <p:nvPr/>
        </p:nvSpPr>
        <p:spPr bwMode="auto">
          <a:xfrm>
            <a:off x="36925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2" name="Line 31"/>
          <p:cNvSpPr>
            <a:spLocks noChangeShapeType="1"/>
          </p:cNvSpPr>
          <p:nvPr/>
        </p:nvSpPr>
        <p:spPr bwMode="auto">
          <a:xfrm>
            <a:off x="371157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3" name="Line 32"/>
          <p:cNvSpPr>
            <a:spLocks noChangeShapeType="1"/>
          </p:cNvSpPr>
          <p:nvPr/>
        </p:nvSpPr>
        <p:spPr bwMode="auto">
          <a:xfrm>
            <a:off x="37655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4" name="Line 33"/>
          <p:cNvSpPr>
            <a:spLocks noChangeShapeType="1"/>
          </p:cNvSpPr>
          <p:nvPr/>
        </p:nvSpPr>
        <p:spPr bwMode="auto">
          <a:xfrm>
            <a:off x="37830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5" name="Line 34"/>
          <p:cNvSpPr>
            <a:spLocks noChangeShapeType="1"/>
          </p:cNvSpPr>
          <p:nvPr/>
        </p:nvSpPr>
        <p:spPr bwMode="auto">
          <a:xfrm>
            <a:off x="3046413" y="42989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6" name="Line 35"/>
          <p:cNvSpPr>
            <a:spLocks noChangeShapeType="1"/>
          </p:cNvSpPr>
          <p:nvPr/>
        </p:nvSpPr>
        <p:spPr bwMode="auto">
          <a:xfrm>
            <a:off x="3046413" y="43164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7" name="Line 36"/>
          <p:cNvSpPr>
            <a:spLocks noChangeShapeType="1"/>
          </p:cNvSpPr>
          <p:nvPr/>
        </p:nvSpPr>
        <p:spPr bwMode="auto">
          <a:xfrm>
            <a:off x="3046413" y="43703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8" name="Line 37"/>
          <p:cNvSpPr>
            <a:spLocks noChangeShapeType="1"/>
          </p:cNvSpPr>
          <p:nvPr/>
        </p:nvSpPr>
        <p:spPr bwMode="auto">
          <a:xfrm>
            <a:off x="3046413" y="43878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29" name="Line 38"/>
          <p:cNvSpPr>
            <a:spLocks noChangeShapeType="1"/>
          </p:cNvSpPr>
          <p:nvPr/>
        </p:nvSpPr>
        <p:spPr bwMode="auto">
          <a:xfrm>
            <a:off x="3046413" y="444182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0" name="Line 39"/>
          <p:cNvSpPr>
            <a:spLocks noChangeShapeType="1"/>
          </p:cNvSpPr>
          <p:nvPr/>
        </p:nvSpPr>
        <p:spPr bwMode="auto">
          <a:xfrm>
            <a:off x="3046413" y="44608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1" name="Line 40"/>
          <p:cNvSpPr>
            <a:spLocks noChangeShapeType="1"/>
          </p:cNvSpPr>
          <p:nvPr/>
        </p:nvSpPr>
        <p:spPr bwMode="auto">
          <a:xfrm>
            <a:off x="3046413" y="45148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2" name="Line 41"/>
          <p:cNvSpPr>
            <a:spLocks noChangeShapeType="1"/>
          </p:cNvSpPr>
          <p:nvPr/>
        </p:nvSpPr>
        <p:spPr bwMode="auto">
          <a:xfrm>
            <a:off x="3046413" y="45323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3" name="Line 42"/>
          <p:cNvSpPr>
            <a:spLocks noChangeShapeType="1"/>
          </p:cNvSpPr>
          <p:nvPr/>
        </p:nvSpPr>
        <p:spPr bwMode="auto">
          <a:xfrm>
            <a:off x="3046413" y="45862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4" name="Line 43"/>
          <p:cNvSpPr>
            <a:spLocks noChangeShapeType="1"/>
          </p:cNvSpPr>
          <p:nvPr/>
        </p:nvSpPr>
        <p:spPr bwMode="auto">
          <a:xfrm>
            <a:off x="3046413" y="46037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5" name="Line 44"/>
          <p:cNvSpPr>
            <a:spLocks noChangeShapeType="1"/>
          </p:cNvSpPr>
          <p:nvPr/>
        </p:nvSpPr>
        <p:spPr bwMode="auto">
          <a:xfrm>
            <a:off x="3046413" y="465772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6" name="Line 45"/>
          <p:cNvSpPr>
            <a:spLocks noChangeShapeType="1"/>
          </p:cNvSpPr>
          <p:nvPr/>
        </p:nvSpPr>
        <p:spPr bwMode="auto">
          <a:xfrm>
            <a:off x="3046413" y="46751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7" name="Line 46"/>
          <p:cNvSpPr>
            <a:spLocks noChangeShapeType="1"/>
          </p:cNvSpPr>
          <p:nvPr/>
        </p:nvSpPr>
        <p:spPr bwMode="auto">
          <a:xfrm>
            <a:off x="3046413" y="472916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8" name="Line 47"/>
          <p:cNvSpPr>
            <a:spLocks noChangeShapeType="1"/>
          </p:cNvSpPr>
          <p:nvPr/>
        </p:nvSpPr>
        <p:spPr bwMode="auto">
          <a:xfrm>
            <a:off x="3046413" y="47482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39" name="Freeform 48"/>
          <p:cNvSpPr>
            <a:spLocks/>
          </p:cNvSpPr>
          <p:nvPr/>
        </p:nvSpPr>
        <p:spPr bwMode="auto">
          <a:xfrm>
            <a:off x="2901950" y="42799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noFill/>
          <a:ln w="1746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0" name="Line 49"/>
          <p:cNvSpPr>
            <a:spLocks noChangeShapeType="1"/>
          </p:cNvSpPr>
          <p:nvPr/>
        </p:nvSpPr>
        <p:spPr bwMode="auto">
          <a:xfrm>
            <a:off x="21637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1" name="Line 50"/>
          <p:cNvSpPr>
            <a:spLocks noChangeShapeType="1"/>
          </p:cNvSpPr>
          <p:nvPr/>
        </p:nvSpPr>
        <p:spPr bwMode="auto">
          <a:xfrm>
            <a:off x="21828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2" name="Line 51"/>
          <p:cNvSpPr>
            <a:spLocks noChangeShapeType="1"/>
          </p:cNvSpPr>
          <p:nvPr/>
        </p:nvSpPr>
        <p:spPr bwMode="auto">
          <a:xfrm>
            <a:off x="22367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3" name="Line 52"/>
          <p:cNvSpPr>
            <a:spLocks noChangeShapeType="1"/>
          </p:cNvSpPr>
          <p:nvPr/>
        </p:nvSpPr>
        <p:spPr bwMode="auto">
          <a:xfrm>
            <a:off x="22542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4" name="Line 53"/>
          <p:cNvSpPr>
            <a:spLocks noChangeShapeType="1"/>
          </p:cNvSpPr>
          <p:nvPr/>
        </p:nvSpPr>
        <p:spPr bwMode="auto">
          <a:xfrm>
            <a:off x="23082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5" name="Line 54"/>
          <p:cNvSpPr>
            <a:spLocks noChangeShapeType="1"/>
          </p:cNvSpPr>
          <p:nvPr/>
        </p:nvSpPr>
        <p:spPr bwMode="auto">
          <a:xfrm>
            <a:off x="23256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6" name="Line 55"/>
          <p:cNvSpPr>
            <a:spLocks noChangeShapeType="1"/>
          </p:cNvSpPr>
          <p:nvPr/>
        </p:nvSpPr>
        <p:spPr bwMode="auto">
          <a:xfrm>
            <a:off x="23796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7" name="Line 56"/>
          <p:cNvSpPr>
            <a:spLocks noChangeShapeType="1"/>
          </p:cNvSpPr>
          <p:nvPr/>
        </p:nvSpPr>
        <p:spPr bwMode="auto">
          <a:xfrm>
            <a:off x="23987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8" name="Line 57"/>
          <p:cNvSpPr>
            <a:spLocks noChangeShapeType="1"/>
          </p:cNvSpPr>
          <p:nvPr/>
        </p:nvSpPr>
        <p:spPr bwMode="auto">
          <a:xfrm>
            <a:off x="24526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49" name="Line 58"/>
          <p:cNvSpPr>
            <a:spLocks noChangeShapeType="1"/>
          </p:cNvSpPr>
          <p:nvPr/>
        </p:nvSpPr>
        <p:spPr bwMode="auto">
          <a:xfrm>
            <a:off x="24701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0" name="Line 59"/>
          <p:cNvSpPr>
            <a:spLocks noChangeShapeType="1"/>
          </p:cNvSpPr>
          <p:nvPr/>
        </p:nvSpPr>
        <p:spPr bwMode="auto">
          <a:xfrm>
            <a:off x="25241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1" name="Line 60"/>
          <p:cNvSpPr>
            <a:spLocks noChangeShapeType="1"/>
          </p:cNvSpPr>
          <p:nvPr/>
        </p:nvSpPr>
        <p:spPr bwMode="auto">
          <a:xfrm>
            <a:off x="25415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2" name="Line 61"/>
          <p:cNvSpPr>
            <a:spLocks noChangeShapeType="1"/>
          </p:cNvSpPr>
          <p:nvPr/>
        </p:nvSpPr>
        <p:spPr bwMode="auto">
          <a:xfrm>
            <a:off x="25955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3" name="Line 62"/>
          <p:cNvSpPr>
            <a:spLocks noChangeShapeType="1"/>
          </p:cNvSpPr>
          <p:nvPr/>
        </p:nvSpPr>
        <p:spPr bwMode="auto">
          <a:xfrm>
            <a:off x="26146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4" name="Line 63"/>
          <p:cNvSpPr>
            <a:spLocks noChangeShapeType="1"/>
          </p:cNvSpPr>
          <p:nvPr/>
        </p:nvSpPr>
        <p:spPr bwMode="auto">
          <a:xfrm>
            <a:off x="26685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5" name="Line 64"/>
          <p:cNvSpPr>
            <a:spLocks noChangeShapeType="1"/>
          </p:cNvSpPr>
          <p:nvPr/>
        </p:nvSpPr>
        <p:spPr bwMode="auto">
          <a:xfrm>
            <a:off x="26860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6" name="Line 65"/>
          <p:cNvSpPr>
            <a:spLocks noChangeShapeType="1"/>
          </p:cNvSpPr>
          <p:nvPr/>
        </p:nvSpPr>
        <p:spPr bwMode="auto">
          <a:xfrm>
            <a:off x="27400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7" name="Line 66"/>
          <p:cNvSpPr>
            <a:spLocks noChangeShapeType="1"/>
          </p:cNvSpPr>
          <p:nvPr/>
        </p:nvSpPr>
        <p:spPr bwMode="auto">
          <a:xfrm>
            <a:off x="27574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8" name="Line 67"/>
          <p:cNvSpPr>
            <a:spLocks noChangeShapeType="1"/>
          </p:cNvSpPr>
          <p:nvPr/>
        </p:nvSpPr>
        <p:spPr bwMode="auto">
          <a:xfrm>
            <a:off x="28114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59" name="Line 68"/>
          <p:cNvSpPr>
            <a:spLocks noChangeShapeType="1"/>
          </p:cNvSpPr>
          <p:nvPr/>
        </p:nvSpPr>
        <p:spPr bwMode="auto">
          <a:xfrm>
            <a:off x="283051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0" name="Line 69"/>
          <p:cNvSpPr>
            <a:spLocks noChangeShapeType="1"/>
          </p:cNvSpPr>
          <p:nvPr/>
        </p:nvSpPr>
        <p:spPr bwMode="auto">
          <a:xfrm>
            <a:off x="28844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1" name="Line 70"/>
          <p:cNvSpPr>
            <a:spLocks noChangeShapeType="1"/>
          </p:cNvSpPr>
          <p:nvPr/>
        </p:nvSpPr>
        <p:spPr bwMode="auto">
          <a:xfrm>
            <a:off x="2901950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2" name="Line 71"/>
          <p:cNvSpPr>
            <a:spLocks noChangeShapeType="1"/>
          </p:cNvSpPr>
          <p:nvPr/>
        </p:nvSpPr>
        <p:spPr bwMode="auto">
          <a:xfrm>
            <a:off x="2955925" y="4765675"/>
            <a:ext cx="1588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3" name="Line 72"/>
          <p:cNvSpPr>
            <a:spLocks noChangeShapeType="1"/>
          </p:cNvSpPr>
          <p:nvPr/>
        </p:nvSpPr>
        <p:spPr bwMode="auto">
          <a:xfrm>
            <a:off x="2973388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4" name="Line 73"/>
          <p:cNvSpPr>
            <a:spLocks noChangeShapeType="1"/>
          </p:cNvSpPr>
          <p:nvPr/>
        </p:nvSpPr>
        <p:spPr bwMode="auto">
          <a:xfrm>
            <a:off x="3027363" y="47656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5" name="Line 74"/>
          <p:cNvSpPr>
            <a:spLocks noChangeShapeType="1"/>
          </p:cNvSpPr>
          <p:nvPr/>
        </p:nvSpPr>
        <p:spPr bwMode="auto">
          <a:xfrm>
            <a:off x="3046413" y="42989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6" name="Line 75"/>
          <p:cNvSpPr>
            <a:spLocks noChangeShapeType="1"/>
          </p:cNvSpPr>
          <p:nvPr/>
        </p:nvSpPr>
        <p:spPr bwMode="auto">
          <a:xfrm>
            <a:off x="3046413" y="43164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7" name="Line 76"/>
          <p:cNvSpPr>
            <a:spLocks noChangeShapeType="1"/>
          </p:cNvSpPr>
          <p:nvPr/>
        </p:nvSpPr>
        <p:spPr bwMode="auto">
          <a:xfrm>
            <a:off x="3046413" y="43703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8" name="Line 77"/>
          <p:cNvSpPr>
            <a:spLocks noChangeShapeType="1"/>
          </p:cNvSpPr>
          <p:nvPr/>
        </p:nvSpPr>
        <p:spPr bwMode="auto">
          <a:xfrm>
            <a:off x="3046413" y="43878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69" name="Line 78"/>
          <p:cNvSpPr>
            <a:spLocks noChangeShapeType="1"/>
          </p:cNvSpPr>
          <p:nvPr/>
        </p:nvSpPr>
        <p:spPr bwMode="auto">
          <a:xfrm>
            <a:off x="3046413" y="444182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0" name="Line 79"/>
          <p:cNvSpPr>
            <a:spLocks noChangeShapeType="1"/>
          </p:cNvSpPr>
          <p:nvPr/>
        </p:nvSpPr>
        <p:spPr bwMode="auto">
          <a:xfrm>
            <a:off x="3046413" y="4460875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1" name="Line 80"/>
          <p:cNvSpPr>
            <a:spLocks noChangeShapeType="1"/>
          </p:cNvSpPr>
          <p:nvPr/>
        </p:nvSpPr>
        <p:spPr bwMode="auto">
          <a:xfrm>
            <a:off x="3046413" y="45148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2" name="Line 81"/>
          <p:cNvSpPr>
            <a:spLocks noChangeShapeType="1"/>
          </p:cNvSpPr>
          <p:nvPr/>
        </p:nvSpPr>
        <p:spPr bwMode="auto">
          <a:xfrm>
            <a:off x="3046413" y="45323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3" name="Line 82"/>
          <p:cNvSpPr>
            <a:spLocks noChangeShapeType="1"/>
          </p:cNvSpPr>
          <p:nvPr/>
        </p:nvSpPr>
        <p:spPr bwMode="auto">
          <a:xfrm>
            <a:off x="3046413" y="4586288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4" name="Line 83"/>
          <p:cNvSpPr>
            <a:spLocks noChangeShapeType="1"/>
          </p:cNvSpPr>
          <p:nvPr/>
        </p:nvSpPr>
        <p:spPr bwMode="auto">
          <a:xfrm>
            <a:off x="3046413" y="4603750"/>
            <a:ext cx="158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5" name="Line 84"/>
          <p:cNvSpPr>
            <a:spLocks noChangeShapeType="1"/>
          </p:cNvSpPr>
          <p:nvPr/>
        </p:nvSpPr>
        <p:spPr bwMode="auto">
          <a:xfrm>
            <a:off x="3046413" y="472916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6" name="Line 85"/>
          <p:cNvSpPr>
            <a:spLocks noChangeShapeType="1"/>
          </p:cNvSpPr>
          <p:nvPr/>
        </p:nvSpPr>
        <p:spPr bwMode="auto">
          <a:xfrm>
            <a:off x="3046413" y="4748213"/>
            <a:ext cx="15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7" name="Freeform 86"/>
          <p:cNvSpPr>
            <a:spLocks/>
          </p:cNvSpPr>
          <p:nvPr/>
        </p:nvSpPr>
        <p:spPr bwMode="auto">
          <a:xfrm>
            <a:off x="2901950" y="42799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78" name="Freeform 87"/>
          <p:cNvSpPr>
            <a:spLocks/>
          </p:cNvSpPr>
          <p:nvPr/>
        </p:nvSpPr>
        <p:spPr bwMode="auto">
          <a:xfrm>
            <a:off x="2901950" y="42799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79" name="Line 88"/>
          <p:cNvSpPr>
            <a:spLocks noChangeShapeType="1"/>
          </p:cNvSpPr>
          <p:nvPr/>
        </p:nvSpPr>
        <p:spPr bwMode="auto">
          <a:xfrm>
            <a:off x="4359275" y="3867150"/>
            <a:ext cx="1588" cy="6286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80" name="Freeform 89"/>
          <p:cNvSpPr>
            <a:spLocks/>
          </p:cNvSpPr>
          <p:nvPr/>
        </p:nvSpPr>
        <p:spPr bwMode="auto">
          <a:xfrm>
            <a:off x="4214813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81" name="Freeform 90"/>
          <p:cNvSpPr>
            <a:spLocks/>
          </p:cNvSpPr>
          <p:nvPr/>
        </p:nvSpPr>
        <p:spPr bwMode="auto">
          <a:xfrm>
            <a:off x="4214813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82" name="Line 91"/>
          <p:cNvSpPr>
            <a:spLocks noChangeShapeType="1"/>
          </p:cNvSpPr>
          <p:nvPr/>
        </p:nvSpPr>
        <p:spPr bwMode="auto">
          <a:xfrm>
            <a:off x="1606550" y="3867150"/>
            <a:ext cx="1588" cy="6286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83" name="Freeform 92"/>
          <p:cNvSpPr>
            <a:spLocks/>
          </p:cNvSpPr>
          <p:nvPr/>
        </p:nvSpPr>
        <p:spPr bwMode="auto">
          <a:xfrm>
            <a:off x="1462088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84" name="Freeform 93"/>
          <p:cNvSpPr>
            <a:spLocks/>
          </p:cNvSpPr>
          <p:nvPr/>
        </p:nvSpPr>
        <p:spPr bwMode="auto">
          <a:xfrm>
            <a:off x="1462088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85" name="Rectangle 94"/>
          <p:cNvSpPr>
            <a:spLocks noChangeArrowheads="1"/>
          </p:cNvSpPr>
          <p:nvPr/>
        </p:nvSpPr>
        <p:spPr bwMode="auto">
          <a:xfrm>
            <a:off x="3827463" y="3325813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886" name="Rectangle 95"/>
          <p:cNvSpPr>
            <a:spLocks noChangeArrowheads="1"/>
          </p:cNvSpPr>
          <p:nvPr/>
        </p:nvSpPr>
        <p:spPr bwMode="auto">
          <a:xfrm>
            <a:off x="3998913" y="3390900"/>
            <a:ext cx="708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Machine</a:t>
            </a:r>
            <a:endParaRPr lang="en-CA" altLang="en-US" b="0"/>
          </a:p>
        </p:txBody>
      </p:sp>
      <p:sp>
        <p:nvSpPr>
          <p:cNvPr id="33887" name="Rectangle 96"/>
          <p:cNvSpPr>
            <a:spLocks noChangeArrowheads="1"/>
          </p:cNvSpPr>
          <p:nvPr/>
        </p:nvSpPr>
        <p:spPr bwMode="auto">
          <a:xfrm>
            <a:off x="3827463" y="45037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888" name="Rectangle 97"/>
          <p:cNvSpPr>
            <a:spLocks noChangeArrowheads="1"/>
          </p:cNvSpPr>
          <p:nvPr/>
        </p:nvSpPr>
        <p:spPr bwMode="auto">
          <a:xfrm>
            <a:off x="4178300" y="4568825"/>
            <a:ext cx="5397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ATM</a:t>
            </a:r>
            <a:endParaRPr lang="en-CA" altLang="en-US" b="0"/>
          </a:p>
        </p:txBody>
      </p:sp>
      <p:sp>
        <p:nvSpPr>
          <p:cNvPr id="33889" name="Rectangle 98"/>
          <p:cNvSpPr>
            <a:spLocks noChangeArrowheads="1"/>
          </p:cNvSpPr>
          <p:nvPr/>
        </p:nvSpPr>
        <p:spPr bwMode="auto">
          <a:xfrm>
            <a:off x="1092200" y="45037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890" name="Rectangle 99"/>
          <p:cNvSpPr>
            <a:spLocks noChangeArrowheads="1"/>
          </p:cNvSpPr>
          <p:nvPr/>
        </p:nvSpPr>
        <p:spPr bwMode="auto">
          <a:xfrm>
            <a:off x="1192213" y="4568825"/>
            <a:ext cx="106203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Employee</a:t>
            </a:r>
            <a:endParaRPr lang="en-CA" altLang="en-US" b="0"/>
          </a:p>
        </p:txBody>
      </p:sp>
      <p:sp>
        <p:nvSpPr>
          <p:cNvPr id="33891" name="Rectangle 100"/>
          <p:cNvSpPr>
            <a:spLocks noChangeArrowheads="1"/>
          </p:cNvSpPr>
          <p:nvPr/>
        </p:nvSpPr>
        <p:spPr bwMode="auto">
          <a:xfrm>
            <a:off x="1074738" y="33353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892" name="Rectangle 101"/>
          <p:cNvSpPr>
            <a:spLocks noChangeArrowheads="1"/>
          </p:cNvSpPr>
          <p:nvPr/>
        </p:nvSpPr>
        <p:spPr bwMode="auto">
          <a:xfrm>
            <a:off x="1300163" y="3400425"/>
            <a:ext cx="8096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Person</a:t>
            </a:r>
            <a:endParaRPr lang="en-CA" altLang="en-US" b="0"/>
          </a:p>
        </p:txBody>
      </p:sp>
      <p:sp>
        <p:nvSpPr>
          <p:cNvPr id="33893" name="Line 102"/>
          <p:cNvSpPr>
            <a:spLocks noChangeShapeType="1"/>
          </p:cNvSpPr>
          <p:nvPr/>
        </p:nvSpPr>
        <p:spPr bwMode="auto">
          <a:xfrm>
            <a:off x="8064500" y="3867150"/>
            <a:ext cx="1588" cy="6286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94" name="Freeform 103"/>
          <p:cNvSpPr>
            <a:spLocks/>
          </p:cNvSpPr>
          <p:nvPr/>
        </p:nvSpPr>
        <p:spPr bwMode="auto">
          <a:xfrm>
            <a:off x="7920038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95" name="Freeform 104"/>
          <p:cNvSpPr>
            <a:spLocks/>
          </p:cNvSpPr>
          <p:nvPr/>
        </p:nvSpPr>
        <p:spPr bwMode="auto">
          <a:xfrm>
            <a:off x="7920038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96" name="Line 105"/>
          <p:cNvSpPr>
            <a:spLocks noChangeShapeType="1"/>
          </p:cNvSpPr>
          <p:nvPr/>
        </p:nvSpPr>
        <p:spPr bwMode="auto">
          <a:xfrm>
            <a:off x="6211888" y="3867150"/>
            <a:ext cx="1587" cy="62865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97" name="Freeform 106"/>
          <p:cNvSpPr>
            <a:spLocks/>
          </p:cNvSpPr>
          <p:nvPr/>
        </p:nvSpPr>
        <p:spPr bwMode="auto">
          <a:xfrm>
            <a:off x="6067425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898" name="Freeform 107"/>
          <p:cNvSpPr>
            <a:spLocks/>
          </p:cNvSpPr>
          <p:nvPr/>
        </p:nvSpPr>
        <p:spPr bwMode="auto">
          <a:xfrm>
            <a:off x="6067425" y="3848100"/>
            <a:ext cx="269875" cy="215900"/>
          </a:xfrm>
          <a:custGeom>
            <a:avLst/>
            <a:gdLst>
              <a:gd name="T0" fmla="*/ 2147483646 w 170"/>
              <a:gd name="T1" fmla="*/ 0 h 136"/>
              <a:gd name="T2" fmla="*/ 2147483646 w 170"/>
              <a:gd name="T3" fmla="*/ 2147483646 h 136"/>
              <a:gd name="T4" fmla="*/ 0 w 170"/>
              <a:gd name="T5" fmla="*/ 2147483646 h 136"/>
              <a:gd name="T6" fmla="*/ 2147483646 w 170"/>
              <a:gd name="T7" fmla="*/ 0 h 136"/>
              <a:gd name="T8" fmla="*/ 0 60000 65536"/>
              <a:gd name="T9" fmla="*/ 0 60000 65536"/>
              <a:gd name="T10" fmla="*/ 0 60000 65536"/>
              <a:gd name="T11" fmla="*/ 0 60000 65536"/>
              <a:gd name="T12" fmla="*/ 0 w 170"/>
              <a:gd name="T13" fmla="*/ 0 h 136"/>
              <a:gd name="T14" fmla="*/ 170 w 170"/>
              <a:gd name="T15" fmla="*/ 136 h 1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0" h="136">
                <a:moveTo>
                  <a:pt x="91" y="0"/>
                </a:moveTo>
                <a:lnTo>
                  <a:pt x="170" y="136"/>
                </a:lnTo>
                <a:lnTo>
                  <a:pt x="0" y="136"/>
                </a:lnTo>
                <a:lnTo>
                  <a:pt x="91" y="0"/>
                </a:lnTo>
                <a:close/>
              </a:path>
            </a:pathLst>
          </a:custGeom>
          <a:solidFill>
            <a:srgbClr val="FFFFFF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33899" name="Rectangle 108"/>
          <p:cNvSpPr>
            <a:spLocks noChangeArrowheads="1"/>
          </p:cNvSpPr>
          <p:nvPr/>
        </p:nvSpPr>
        <p:spPr bwMode="auto">
          <a:xfrm>
            <a:off x="7785100" y="3325813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00" name="Rectangle 109"/>
          <p:cNvSpPr>
            <a:spLocks noChangeArrowheads="1"/>
          </p:cNvSpPr>
          <p:nvPr/>
        </p:nvSpPr>
        <p:spPr bwMode="auto">
          <a:xfrm>
            <a:off x="7956550" y="3390900"/>
            <a:ext cx="708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Machine</a:t>
            </a:r>
            <a:endParaRPr lang="en-CA" altLang="en-US" b="0"/>
          </a:p>
        </p:txBody>
      </p:sp>
      <p:sp>
        <p:nvSpPr>
          <p:cNvPr id="33901" name="Rectangle 110"/>
          <p:cNvSpPr>
            <a:spLocks noChangeArrowheads="1"/>
          </p:cNvSpPr>
          <p:nvPr/>
        </p:nvSpPr>
        <p:spPr bwMode="auto">
          <a:xfrm>
            <a:off x="7785100" y="45037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02" name="Rectangle 111"/>
          <p:cNvSpPr>
            <a:spLocks noChangeArrowheads="1"/>
          </p:cNvSpPr>
          <p:nvPr/>
        </p:nvSpPr>
        <p:spPr bwMode="auto">
          <a:xfrm>
            <a:off x="8135938" y="4568825"/>
            <a:ext cx="5397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ATM</a:t>
            </a:r>
            <a:endParaRPr lang="en-CA" altLang="en-US" b="0"/>
          </a:p>
        </p:txBody>
      </p:sp>
      <p:sp>
        <p:nvSpPr>
          <p:cNvPr id="33903" name="Rectangle 112"/>
          <p:cNvSpPr>
            <a:spLocks noChangeArrowheads="1"/>
          </p:cNvSpPr>
          <p:nvPr/>
        </p:nvSpPr>
        <p:spPr bwMode="auto">
          <a:xfrm>
            <a:off x="5949950" y="4503738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04" name="Rectangle 113"/>
          <p:cNvSpPr>
            <a:spLocks noChangeArrowheads="1"/>
          </p:cNvSpPr>
          <p:nvPr/>
        </p:nvSpPr>
        <p:spPr bwMode="auto">
          <a:xfrm>
            <a:off x="6049963" y="4568825"/>
            <a:ext cx="106203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Employee</a:t>
            </a:r>
            <a:endParaRPr lang="en-CA" altLang="en-US" b="0"/>
          </a:p>
        </p:txBody>
      </p:sp>
      <p:sp>
        <p:nvSpPr>
          <p:cNvPr id="33905" name="Rectangle 114"/>
          <p:cNvSpPr>
            <a:spLocks noChangeArrowheads="1"/>
          </p:cNvSpPr>
          <p:nvPr/>
        </p:nvSpPr>
        <p:spPr bwMode="auto">
          <a:xfrm>
            <a:off x="5932488" y="3325813"/>
            <a:ext cx="1063625" cy="523875"/>
          </a:xfrm>
          <a:prstGeom prst="rect">
            <a:avLst/>
          </a:prstGeom>
          <a:noFill/>
          <a:ln w="1746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06" name="Rectangle 115"/>
          <p:cNvSpPr>
            <a:spLocks noChangeArrowheads="1"/>
          </p:cNvSpPr>
          <p:nvPr/>
        </p:nvSpPr>
        <p:spPr bwMode="auto">
          <a:xfrm>
            <a:off x="6157913" y="3390900"/>
            <a:ext cx="6016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400">
                <a:solidFill>
                  <a:srgbClr val="000000"/>
                </a:solidFill>
                <a:latin typeface="Arial" panose="020B0604020202020204" pitchFamily="34" charset="0"/>
              </a:rPr>
              <a:t>Person</a:t>
            </a:r>
            <a:endParaRPr lang="en-CA" altLang="en-US" b="0"/>
          </a:p>
        </p:txBody>
      </p:sp>
      <p:sp>
        <p:nvSpPr>
          <p:cNvPr id="33907" name="Rectangle 116"/>
          <p:cNvSpPr>
            <a:spLocks noChangeArrowheads="1"/>
          </p:cNvSpPr>
          <p:nvPr/>
        </p:nvSpPr>
        <p:spPr bwMode="auto">
          <a:xfrm>
            <a:off x="6626225" y="3902075"/>
            <a:ext cx="701675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>
                <a:solidFill>
                  <a:srgbClr val="000000"/>
                </a:solidFill>
                <a:latin typeface="Arial" panose="020B0604020202020204" pitchFamily="34" charset="0"/>
              </a:rPr>
              <a:t>Cashier</a:t>
            </a:r>
            <a:endParaRPr lang="en-CA" altLang="en-US" b="0"/>
          </a:p>
        </p:txBody>
      </p:sp>
      <p:sp>
        <p:nvSpPr>
          <p:cNvPr id="33908" name="Line 117"/>
          <p:cNvSpPr>
            <a:spLocks noChangeShapeType="1"/>
          </p:cNvSpPr>
          <p:nvPr/>
        </p:nvSpPr>
        <p:spPr bwMode="auto">
          <a:xfrm flipV="1">
            <a:off x="6913563" y="4298950"/>
            <a:ext cx="1587" cy="1793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909" name="Oval 118"/>
          <p:cNvSpPr>
            <a:spLocks noChangeArrowheads="1"/>
          </p:cNvSpPr>
          <p:nvPr/>
        </p:nvSpPr>
        <p:spPr bwMode="auto">
          <a:xfrm>
            <a:off x="6813550" y="4108450"/>
            <a:ext cx="200025" cy="200025"/>
          </a:xfrm>
          <a:prstGeom prst="ellipse">
            <a:avLst/>
          </a:prstGeom>
          <a:solidFill>
            <a:srgbClr val="FFFFFF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33910" name="Rectangle 119"/>
          <p:cNvSpPr>
            <a:spLocks noChangeArrowheads="1"/>
          </p:cNvSpPr>
          <p:nvPr/>
        </p:nvSpPr>
        <p:spPr bwMode="auto">
          <a:xfrm>
            <a:off x="8442325" y="3902075"/>
            <a:ext cx="701675" cy="23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300">
                <a:solidFill>
                  <a:srgbClr val="000000"/>
                </a:solidFill>
                <a:latin typeface="Arial" panose="020B0604020202020204" pitchFamily="34" charset="0"/>
              </a:rPr>
              <a:t>Cashier</a:t>
            </a:r>
            <a:endParaRPr lang="en-CA" altLang="en-US" b="0"/>
          </a:p>
        </p:txBody>
      </p:sp>
      <p:sp>
        <p:nvSpPr>
          <p:cNvPr id="33911" name="Line 120"/>
          <p:cNvSpPr>
            <a:spLocks noChangeShapeType="1"/>
          </p:cNvSpPr>
          <p:nvPr/>
        </p:nvSpPr>
        <p:spPr bwMode="auto">
          <a:xfrm flipV="1">
            <a:off x="8729663" y="4298950"/>
            <a:ext cx="1587" cy="1793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3912" name="Oval 121"/>
          <p:cNvSpPr>
            <a:spLocks noChangeArrowheads="1"/>
          </p:cNvSpPr>
          <p:nvPr/>
        </p:nvSpPr>
        <p:spPr bwMode="auto">
          <a:xfrm>
            <a:off x="8629650" y="4108450"/>
            <a:ext cx="200025" cy="200025"/>
          </a:xfrm>
          <a:prstGeom prst="ellipse">
            <a:avLst/>
          </a:prstGeom>
          <a:solidFill>
            <a:srgbClr val="FFFFFF"/>
          </a:solidFill>
          <a:ln w="17463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274769" cy="1320800"/>
          </a:xfrm>
        </p:spPr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Notes and descriptive text</a:t>
            </a:r>
            <a:r>
              <a:rPr lang="en-US" altLang="en-US"/>
              <a:t> 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2160590"/>
            <a:ext cx="8354890" cy="3880773"/>
          </a:xfrm>
        </p:spPr>
        <p:txBody>
          <a:bodyPr>
            <a:normAutofit/>
          </a:bodyPr>
          <a:lstStyle/>
          <a:p>
            <a:pPr lvl="1"/>
            <a:r>
              <a:rPr lang="en-GB" altLang="en-US" sz="2000" b="1" dirty="0">
                <a:cs typeface="Times" panose="02020603050405020304" pitchFamily="18" charset="0"/>
              </a:rPr>
              <a:t>Descriptive text and other diagrams</a:t>
            </a:r>
            <a:endParaRPr lang="en-GB" altLang="en-US" sz="2000" dirty="0">
              <a:cs typeface="Times" panose="02020603050405020304" pitchFamily="18" charset="0"/>
            </a:endParaRP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Embed your diagrams in a larger document </a:t>
            </a: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Text can explain aspects of the system using any notation you like</a:t>
            </a: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Highlight and expand on important features, and give rationale</a:t>
            </a:r>
          </a:p>
          <a:p>
            <a:pPr lvl="1"/>
            <a:r>
              <a:rPr lang="en-GB" altLang="en-US" sz="2000" b="1" dirty="0">
                <a:cs typeface="Times" panose="02020603050405020304" pitchFamily="18" charset="0"/>
              </a:rPr>
              <a:t>Notes</a:t>
            </a:r>
            <a:r>
              <a:rPr lang="en-GB" altLang="en-US" sz="2000" dirty="0">
                <a:cs typeface="Times" panose="02020603050405020304" pitchFamily="18" charset="0"/>
              </a:rPr>
              <a:t>: </a:t>
            </a: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A note is a small block of text embedded </a:t>
            </a:r>
            <a:r>
              <a:rPr lang="en-GB" altLang="en-US" sz="1800" i="1" dirty="0">
                <a:cs typeface="Times" panose="02020603050405020304" pitchFamily="18" charset="0"/>
              </a:rPr>
              <a:t>in</a:t>
            </a:r>
            <a:r>
              <a:rPr lang="en-GB" altLang="en-US" sz="1800" dirty="0">
                <a:cs typeface="Times" panose="02020603050405020304" pitchFamily="18" charset="0"/>
              </a:rPr>
              <a:t> a UML diagram</a:t>
            </a: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It acts like a comment in a programming language</a:t>
            </a:r>
            <a:endParaRPr lang="en-US" altLang="en-US" sz="1800" dirty="0"/>
          </a:p>
        </p:txBody>
      </p:sp>
      <p:sp>
        <p:nvSpPr>
          <p:cNvPr id="348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B1DB1C6-946C-4BAF-902B-3717C8AA1D12}" type="slidenum">
              <a:rPr lang="en-US" altLang="en-US" sz="1400" b="0" smtClean="0"/>
              <a:pPr>
                <a:spcBef>
                  <a:spcPct val="0"/>
                </a:spcBef>
              </a:pPr>
              <a:t>32</a:t>
            </a:fld>
            <a:endParaRPr lang="en-US" altLang="en-US" sz="1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68BB-415F-4A7A-90D6-BAFF0F7DD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0012AF-A3DD-46B4-BC1A-FCD392D77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15" y="2160588"/>
            <a:ext cx="6081183" cy="3881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46107-D207-4570-8E34-E5A81A54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84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543800" cy="1320800"/>
          </a:xfrm>
        </p:spPr>
        <p:txBody>
          <a:bodyPr/>
          <a:lstStyle/>
          <a:p>
            <a:pPr algn="just"/>
            <a:r>
              <a:rPr lang="en-GB" altLang="en-US" dirty="0">
                <a:cs typeface="Times" panose="02020603050405020304" pitchFamily="18" charset="0"/>
              </a:rPr>
              <a:t>Suggested sequence of activities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914602"/>
            <a:ext cx="7543800" cy="48006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Identify a first set of candidate </a:t>
            </a:r>
            <a:r>
              <a:rPr lang="en-GB" altLang="en-US" b="1" dirty="0">
                <a:cs typeface="Times" panose="02020603050405020304" pitchFamily="18" charset="0"/>
              </a:rPr>
              <a:t>classes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Add </a:t>
            </a:r>
            <a:r>
              <a:rPr lang="en-GB" altLang="en-US" b="1" dirty="0">
                <a:cs typeface="Times" panose="02020603050405020304" pitchFamily="18" charset="0"/>
              </a:rPr>
              <a:t>associations</a:t>
            </a:r>
            <a:r>
              <a:rPr lang="en-GB" altLang="en-US" dirty="0">
                <a:cs typeface="Times" panose="02020603050405020304" pitchFamily="18" charset="0"/>
              </a:rPr>
              <a:t> and </a:t>
            </a:r>
            <a:r>
              <a:rPr lang="en-GB" altLang="en-US" b="1" dirty="0">
                <a:cs typeface="Times" panose="02020603050405020304" pitchFamily="18" charset="0"/>
              </a:rPr>
              <a:t>attributes</a:t>
            </a:r>
            <a:r>
              <a:rPr lang="en-GB" altLang="en-US" dirty="0">
                <a:cs typeface="Times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Find </a:t>
            </a:r>
            <a:r>
              <a:rPr lang="en-GB" altLang="en-US" b="1" dirty="0">
                <a:cs typeface="Times" panose="02020603050405020304" pitchFamily="18" charset="0"/>
              </a:rPr>
              <a:t>generalizations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List the main </a:t>
            </a:r>
            <a:r>
              <a:rPr lang="en-GB" altLang="en-US" b="1" dirty="0">
                <a:cs typeface="Times" panose="02020603050405020304" pitchFamily="18" charset="0"/>
              </a:rPr>
              <a:t>responsibilities</a:t>
            </a:r>
            <a:r>
              <a:rPr lang="en-GB" altLang="en-US" dirty="0">
                <a:cs typeface="Times" panose="02020603050405020304" pitchFamily="18" charset="0"/>
              </a:rPr>
              <a:t> of each class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Decide on specific </a:t>
            </a:r>
            <a:r>
              <a:rPr lang="en-GB" altLang="en-US" b="1" dirty="0">
                <a:cs typeface="Times" panose="02020603050405020304" pitchFamily="18" charset="0"/>
              </a:rPr>
              <a:t>operations</a:t>
            </a:r>
            <a:r>
              <a:rPr lang="en-GB" altLang="en-US" dirty="0">
                <a:cs typeface="Times" panose="02020603050405020304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GB" altLang="en-US" b="1" dirty="0">
                <a:cs typeface="Times" panose="02020603050405020304" pitchFamily="18" charset="0"/>
              </a:rPr>
              <a:t>Iterate</a:t>
            </a:r>
            <a:r>
              <a:rPr lang="en-GB" altLang="en-US" dirty="0">
                <a:cs typeface="Times" panose="02020603050405020304" pitchFamily="18" charset="0"/>
              </a:rPr>
              <a:t> over the entire process</a:t>
            </a:r>
            <a:r>
              <a:rPr lang="en-US" altLang="en-US" dirty="0">
                <a:cs typeface="Times" panose="02020603050405020304" pitchFamily="18" charset="0"/>
              </a:rPr>
              <a:t> until the model is satisfactory</a:t>
            </a:r>
          </a:p>
          <a:p>
            <a:pPr lvl="1">
              <a:lnSpc>
                <a:spcPct val="90000"/>
              </a:lnSpc>
            </a:pPr>
            <a:r>
              <a:rPr lang="en-GB" altLang="en-US" dirty="0">
                <a:cs typeface="Times" panose="02020603050405020304" pitchFamily="18" charset="0"/>
              </a:rPr>
              <a:t>Add or delete classes, associations, attributes, generalizations, responsibilities or operations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Identify interfaces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Apply design patterns (Later on..)</a:t>
            </a:r>
            <a:endParaRPr lang="en-GB" altLang="en-US" dirty="0"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GB" altLang="en-US" b="0" i="1" dirty="0">
                <a:cs typeface="Times New Roman" panose="02020603050405020304" pitchFamily="18" charset="0"/>
              </a:rPr>
              <a:t> Don’t be too disorganized. Don’t be too rigid either.</a:t>
            </a:r>
            <a:endParaRPr lang="en-GB" altLang="en-US" sz="2000" b="0" i="1" dirty="0">
              <a:cs typeface="Times New Roman" panose="02020603050405020304" pitchFamily="18" charset="0"/>
            </a:endParaRPr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84B2383-1B4D-4305-8BD7-6D3103B3936C}" type="slidenum">
              <a:rPr lang="en-US" altLang="en-US" sz="1400" b="0" smtClean="0"/>
              <a:pPr>
                <a:spcBef>
                  <a:spcPct val="0"/>
                </a:spcBef>
              </a:pPr>
              <a:t>34</a:t>
            </a:fld>
            <a:endParaRPr lang="en-US" altLang="en-US" sz="1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" panose="02020603050405020304" pitchFamily="18" charset="0"/>
              </a:rPr>
              <a:t>Identifying classes</a:t>
            </a:r>
            <a:r>
              <a:rPr lang="en-US" altLang="en-US" b="1" i="1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844824"/>
            <a:ext cx="7922841" cy="3880773"/>
          </a:xfrm>
        </p:spPr>
        <p:txBody>
          <a:bodyPr>
            <a:normAutofit/>
          </a:bodyPr>
          <a:lstStyle/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When developing a </a:t>
            </a:r>
            <a:r>
              <a:rPr lang="en-GB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domain model</a:t>
            </a:r>
            <a:r>
              <a:rPr lang="en-GB" altLang="en-US" sz="2000" dirty="0">
                <a:cs typeface="Times" panose="02020603050405020304" pitchFamily="18" charset="0"/>
              </a:rPr>
              <a:t> you tend to </a:t>
            </a:r>
            <a:r>
              <a:rPr lang="en-GB" altLang="en-US" sz="2000" i="1" dirty="0">
                <a:solidFill>
                  <a:srgbClr val="FF0000"/>
                </a:solidFill>
                <a:cs typeface="Times" panose="02020603050405020304" pitchFamily="18" charset="0"/>
              </a:rPr>
              <a:t>discover</a:t>
            </a:r>
            <a:r>
              <a:rPr lang="en-GB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 classes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When you work on the </a:t>
            </a:r>
            <a:r>
              <a:rPr lang="en-GB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user interface</a:t>
            </a:r>
            <a:r>
              <a:rPr lang="en-GB" altLang="en-US" sz="2000" dirty="0">
                <a:cs typeface="Times" panose="02020603050405020304" pitchFamily="18" charset="0"/>
              </a:rPr>
              <a:t> or the system architecture, you tend to </a:t>
            </a:r>
            <a:r>
              <a:rPr lang="en-GB" altLang="en-US" sz="2000" i="1" dirty="0">
                <a:solidFill>
                  <a:srgbClr val="FF0000"/>
                </a:solidFill>
                <a:cs typeface="Times" panose="02020603050405020304" pitchFamily="18" charset="0"/>
              </a:rPr>
              <a:t>invent</a:t>
            </a:r>
            <a:r>
              <a:rPr lang="en-GB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GB" altLang="en-US" sz="2000" dirty="0">
                <a:cs typeface="Times" panose="02020603050405020304" pitchFamily="18" charset="0"/>
              </a:rPr>
              <a:t>classes</a:t>
            </a:r>
          </a:p>
          <a:p>
            <a:pPr lvl="2" algn="just"/>
            <a:r>
              <a:rPr lang="en-GB" altLang="en-US" sz="1800" dirty="0">
                <a:cs typeface="Times" panose="02020603050405020304" pitchFamily="18" charset="0"/>
              </a:rPr>
              <a:t>Needed to solve a particular design problem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Reuse should always be a concern </a:t>
            </a:r>
          </a:p>
          <a:p>
            <a:pPr lvl="2" algn="just"/>
            <a:r>
              <a:rPr lang="en-US" altLang="en-US" sz="1800" dirty="0">
                <a:cs typeface="Times New Roman" panose="02020603050405020304" pitchFamily="18" charset="0"/>
              </a:rPr>
              <a:t>Frameworks</a:t>
            </a:r>
          </a:p>
          <a:p>
            <a:pPr lvl="2" algn="just"/>
            <a:r>
              <a:rPr lang="en-US" altLang="en-US" sz="1800" dirty="0">
                <a:cs typeface="Times New Roman" panose="02020603050405020304" pitchFamily="18" charset="0"/>
              </a:rPr>
              <a:t>System extensions</a:t>
            </a:r>
          </a:p>
          <a:p>
            <a:pPr lvl="2" algn="just"/>
            <a:r>
              <a:rPr lang="en-US" altLang="en-US" sz="1800" dirty="0">
                <a:cs typeface="Times New Roman" panose="02020603050405020304" pitchFamily="18" charset="0"/>
              </a:rPr>
              <a:t>Similar systems</a:t>
            </a:r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7C65D40-4470-489C-928A-4CE770A9A133}" type="slidenum">
              <a:rPr lang="en-US" altLang="en-US" sz="1400" b="0" smtClean="0"/>
              <a:pPr>
                <a:spcBef>
                  <a:spcPct val="0"/>
                </a:spcBef>
              </a:pPr>
              <a:t>35</a:t>
            </a:fld>
            <a:endParaRPr lang="en-US" altLang="en-US" sz="1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850833" cy="1320800"/>
          </a:xfrm>
        </p:spPr>
        <p:txBody>
          <a:bodyPr/>
          <a:lstStyle/>
          <a:p>
            <a:pPr algn="just"/>
            <a:r>
              <a:rPr lang="en-GB" altLang="en-US" dirty="0">
                <a:cs typeface="Times" panose="02020603050405020304" pitchFamily="18" charset="0"/>
              </a:rPr>
              <a:t>A simple technique for discovering domain classes</a:t>
            </a:r>
            <a:r>
              <a:rPr lang="en-GB" altLang="en-US" b="1" dirty="0">
                <a:cs typeface="Times" panose="02020603050405020304" pitchFamily="18" charset="0"/>
              </a:rPr>
              <a:t> </a:t>
            </a:r>
            <a:endParaRPr lang="en-US" altLang="en-US" b="1" dirty="0">
              <a:cs typeface="Times New Roman" panose="02020603050405020304" pitchFamily="18" charset="0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8066858" cy="3880773"/>
          </a:xfrm>
        </p:spPr>
        <p:txBody>
          <a:bodyPr>
            <a:normAutofit/>
          </a:bodyPr>
          <a:lstStyle/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Look at a source material such as a </a:t>
            </a:r>
            <a:r>
              <a:rPr lang="en-GB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description of requirements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Extract </a:t>
            </a:r>
            <a:r>
              <a:rPr lang="en-GB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the </a:t>
            </a:r>
            <a:r>
              <a:rPr lang="en-GB" altLang="en-US" sz="1800" i="1" dirty="0">
                <a:solidFill>
                  <a:srgbClr val="FF0000"/>
                </a:solidFill>
                <a:cs typeface="Times" panose="02020603050405020304" pitchFamily="18" charset="0"/>
              </a:rPr>
              <a:t>nouns</a:t>
            </a:r>
            <a:r>
              <a:rPr lang="en-GB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 and </a:t>
            </a:r>
            <a:r>
              <a:rPr lang="en-GB" altLang="en-US" sz="1800" i="1" dirty="0">
                <a:solidFill>
                  <a:srgbClr val="FF0000"/>
                </a:solidFill>
                <a:cs typeface="Times" panose="02020603050405020304" pitchFamily="18" charset="0"/>
              </a:rPr>
              <a:t>noun phrases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 New Roman" panose="02020603050405020304" pitchFamily="18" charset="0"/>
              </a:rPr>
              <a:t>Eliminate nouns that:</a:t>
            </a:r>
          </a:p>
          <a:p>
            <a:pPr lvl="2" algn="just"/>
            <a:r>
              <a:rPr lang="en-GB" altLang="en-US" sz="1600" dirty="0">
                <a:cs typeface="Times New Roman" panose="02020603050405020304" pitchFamily="18" charset="0"/>
              </a:rPr>
              <a:t>are redundant</a:t>
            </a:r>
          </a:p>
          <a:p>
            <a:pPr lvl="2" algn="just"/>
            <a:r>
              <a:rPr lang="en-GB" altLang="en-US" sz="1600" dirty="0">
                <a:cs typeface="Times New Roman" panose="02020603050405020304" pitchFamily="18" charset="0"/>
              </a:rPr>
              <a:t>represent instances</a:t>
            </a:r>
          </a:p>
          <a:p>
            <a:pPr lvl="2" algn="just"/>
            <a:r>
              <a:rPr lang="en-GB" altLang="en-US" sz="1600" dirty="0">
                <a:cs typeface="Times New Roman" panose="02020603050405020304" pitchFamily="18" charset="0"/>
              </a:rPr>
              <a:t>are vague or highly general</a:t>
            </a:r>
          </a:p>
          <a:p>
            <a:pPr lvl="2" algn="just"/>
            <a:r>
              <a:rPr lang="en-GB" altLang="en-US" sz="1600" dirty="0">
                <a:cs typeface="Times New Roman" panose="02020603050405020304" pitchFamily="18" charset="0"/>
              </a:rPr>
              <a:t>not needed in the application</a:t>
            </a:r>
          </a:p>
          <a:p>
            <a:pPr lvl="1" algn="just"/>
            <a:r>
              <a:rPr lang="en-GB" altLang="en-US" sz="1800" dirty="0">
                <a:cs typeface="Times New Roman" panose="02020603050405020304" pitchFamily="18" charset="0"/>
              </a:rPr>
              <a:t>Pay attention to </a:t>
            </a:r>
            <a:r>
              <a:rPr lang="en-GB" altLang="en-US" sz="1800" dirty="0">
                <a:cs typeface="Times" panose="02020603050405020304" pitchFamily="18" charset="0"/>
              </a:rPr>
              <a:t>classes in a domain model that represent </a:t>
            </a:r>
            <a:r>
              <a:rPr lang="en-GB" altLang="en-US" sz="1800" i="1" dirty="0">
                <a:solidFill>
                  <a:srgbClr val="FF0000"/>
                </a:solidFill>
                <a:cs typeface="Times" panose="02020603050405020304" pitchFamily="18" charset="0"/>
              </a:rPr>
              <a:t>types of users</a:t>
            </a:r>
            <a:r>
              <a:rPr lang="en-GB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 or other actors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78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FFC3E30-F97A-4B71-9C94-D0C7882A681C}" type="slidenum">
              <a:rPr lang="en-US" altLang="en-US" sz="1400" b="0" smtClean="0"/>
              <a:pPr>
                <a:spcBef>
                  <a:spcPct val="0"/>
                </a:spcBef>
              </a:pPr>
              <a:t>36</a:t>
            </a:fld>
            <a:endParaRPr lang="en-US" altLang="en-US" sz="1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8138865" cy="1320800"/>
          </a:xfrm>
        </p:spPr>
        <p:txBody>
          <a:bodyPr/>
          <a:lstStyle/>
          <a:p>
            <a:r>
              <a:rPr lang="en-US" altLang="en-US" dirty="0">
                <a:cs typeface="Times" panose="02020603050405020304" pitchFamily="18" charset="0"/>
              </a:rPr>
              <a:t>Identifying associations and attributes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1"/>
            <a:ext cx="7994849" cy="3284634"/>
          </a:xfrm>
        </p:spPr>
        <p:txBody>
          <a:bodyPr>
            <a:normAutofit/>
          </a:bodyPr>
          <a:lstStyle/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Start with classes you think are most </a:t>
            </a:r>
            <a:r>
              <a:rPr lang="en-GB" altLang="en-US" sz="2000" b="1" dirty="0">
                <a:cs typeface="Times" panose="02020603050405020304" pitchFamily="18" charset="0"/>
              </a:rPr>
              <a:t>central</a:t>
            </a:r>
            <a:r>
              <a:rPr lang="en-GB" altLang="en-US" sz="2000" dirty="0">
                <a:cs typeface="Times" panose="02020603050405020304" pitchFamily="18" charset="0"/>
              </a:rPr>
              <a:t> and important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2000" dirty="0">
                <a:cs typeface="Times New Roman" panose="02020603050405020304" pitchFamily="18" charset="0"/>
              </a:rPr>
              <a:t>Decide on the clear and </a:t>
            </a:r>
            <a:r>
              <a:rPr lang="en-GB" altLang="en-US" sz="2000" b="1" dirty="0">
                <a:cs typeface="Times New Roman" panose="02020603050405020304" pitchFamily="18" charset="0"/>
              </a:rPr>
              <a:t>obvious data it must contain </a:t>
            </a:r>
            <a:r>
              <a:rPr lang="en-GB" altLang="en-US" sz="2000" dirty="0">
                <a:cs typeface="Times New Roman" panose="02020603050405020304" pitchFamily="18" charset="0"/>
              </a:rPr>
              <a:t>and its relationships to other classes. </a:t>
            </a:r>
          </a:p>
          <a:p>
            <a:pPr lvl="1" algn="just"/>
            <a:r>
              <a:rPr lang="en-GB" altLang="en-US" sz="2000" dirty="0">
                <a:cs typeface="Times" panose="02020603050405020304" pitchFamily="18" charset="0"/>
              </a:rPr>
              <a:t>Avoid adding many associations and attributes to a class</a:t>
            </a:r>
          </a:p>
          <a:p>
            <a:pPr lvl="2" algn="just"/>
            <a:r>
              <a:rPr lang="en-GB" altLang="en-US" sz="1800" dirty="0">
                <a:cs typeface="Times" panose="02020603050405020304" pitchFamily="18" charset="0"/>
              </a:rPr>
              <a:t>A </a:t>
            </a:r>
            <a:r>
              <a:rPr lang="en-GB" altLang="en-US" sz="1800" dirty="0" smtClean="0">
                <a:cs typeface="Times" panose="02020603050405020304" pitchFamily="18" charset="0"/>
              </a:rPr>
              <a:t>system </a:t>
            </a:r>
            <a:r>
              <a:rPr lang="en-GB" altLang="en-US" sz="1800" dirty="0">
                <a:cs typeface="Times" panose="02020603050405020304" pitchFamily="18" charset="0"/>
              </a:rPr>
              <a:t>is simpler if it manipulates less information</a:t>
            </a:r>
            <a:r>
              <a:rPr lang="en-US" altLang="en-US" sz="1800" dirty="0">
                <a:cs typeface="Times" panose="02020603050405020304" pitchFamily="18" charset="0"/>
              </a:rPr>
              <a:t> </a:t>
            </a: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D9A894-BD35-48E8-AE9F-EBE0F5765664}" type="slidenum">
              <a:rPr lang="en-US" altLang="en-US" sz="1400" b="0" smtClean="0"/>
              <a:pPr>
                <a:spcBef>
                  <a:spcPct val="0"/>
                </a:spcBef>
              </a:pPr>
              <a:t>37</a:t>
            </a:fld>
            <a:endParaRPr lang="en-US" altLang="en-US" sz="1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850833" cy="1320800"/>
          </a:xfrm>
        </p:spPr>
        <p:txBody>
          <a:bodyPr/>
          <a:lstStyle/>
          <a:p>
            <a:pPr algn="just"/>
            <a:r>
              <a:rPr lang="en-GB" altLang="en-US" dirty="0">
                <a:cs typeface="Times" panose="02020603050405020304" pitchFamily="18" charset="0"/>
              </a:rPr>
              <a:t>Tips about identifying and specifying valid associations</a:t>
            </a:r>
            <a:r>
              <a:rPr lang="en-US" altLang="en-US" dirty="0">
                <a:cs typeface="Times" panose="02020603050405020304" pitchFamily="18" charset="0"/>
              </a:rPr>
              <a:t> </a:t>
            </a:r>
            <a:r>
              <a:rPr lang="en-GB" altLang="en-US" dirty="0">
                <a:cs typeface="Times" panose="02020603050405020304" pitchFamily="18" charset="0"/>
              </a:rPr>
              <a:t> 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8210874" cy="3880773"/>
          </a:xfrm>
        </p:spPr>
        <p:txBody>
          <a:bodyPr>
            <a:normAutofit fontScale="77500" lnSpcReduction="20000"/>
          </a:bodyPr>
          <a:lstStyle/>
          <a:p>
            <a:pPr lvl="1" algn="just"/>
            <a:r>
              <a:rPr lang="en-GB" altLang="en-US" sz="2400" dirty="0">
                <a:cs typeface="Times" panose="02020603050405020304" pitchFamily="18" charset="0"/>
              </a:rPr>
              <a:t>An association should exist if a class </a:t>
            </a: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possesses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controls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is connected to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is related to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is a part of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has as parts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3" algn="just"/>
            <a:r>
              <a:rPr lang="en-GB" altLang="en-US" sz="1900" i="1" dirty="0">
                <a:cs typeface="Times" panose="02020603050405020304" pitchFamily="18" charset="0"/>
              </a:rPr>
              <a:t>is a member of</a:t>
            </a:r>
            <a:r>
              <a:rPr lang="en-GB" altLang="en-US" sz="1900" dirty="0">
                <a:cs typeface="Times" panose="02020603050405020304" pitchFamily="18" charset="0"/>
              </a:rPr>
              <a:t>, or</a:t>
            </a:r>
          </a:p>
          <a:p>
            <a:pPr lvl="3" algn="just"/>
            <a:r>
              <a:rPr lang="en-GB" altLang="en-US" sz="1900" dirty="0">
                <a:cs typeface="Times" panose="02020603050405020304" pitchFamily="18" charset="0"/>
              </a:rPr>
              <a:t> </a:t>
            </a:r>
            <a:r>
              <a:rPr lang="en-GB" altLang="en-US" sz="1900" i="1" dirty="0">
                <a:cs typeface="Times" panose="02020603050405020304" pitchFamily="18" charset="0"/>
              </a:rPr>
              <a:t>has as members</a:t>
            </a:r>
            <a:endParaRPr lang="en-GB" altLang="en-US" sz="1900" dirty="0">
              <a:cs typeface="Times" panose="02020603050405020304" pitchFamily="18" charset="0"/>
            </a:endParaRPr>
          </a:p>
          <a:p>
            <a:pPr lvl="1" algn="just">
              <a:buFontTx/>
              <a:buNone/>
            </a:pPr>
            <a:r>
              <a:rPr lang="en-GB" altLang="en-US" sz="2400" dirty="0">
                <a:cs typeface="Times" panose="02020603050405020304" pitchFamily="18" charset="0"/>
              </a:rPr>
              <a:t>  		some other class in your model</a:t>
            </a:r>
            <a:r>
              <a:rPr lang="en-US" altLang="en-US" sz="24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2400" dirty="0">
                <a:cs typeface="Times New Roman" panose="02020603050405020304" pitchFamily="18" charset="0"/>
              </a:rPr>
              <a:t>Specify the multiplicity at both ends</a:t>
            </a:r>
          </a:p>
          <a:p>
            <a:pPr lvl="1" algn="just"/>
            <a:r>
              <a:rPr lang="en-GB" altLang="en-US" sz="2400" dirty="0">
                <a:cs typeface="Times New Roman" panose="02020603050405020304" pitchFamily="18" charset="0"/>
              </a:rPr>
              <a:t>Label it clearly.</a:t>
            </a:r>
          </a:p>
          <a:p>
            <a:pPr lvl="1" algn="just">
              <a:buFontTx/>
              <a:buNone/>
            </a:pPr>
            <a:endParaRPr lang="en-GB" altLang="en-US" dirty="0">
              <a:cs typeface="Times New Roman" panose="02020603050405020304" pitchFamily="18" charset="0"/>
            </a:endParaRPr>
          </a:p>
        </p:txBody>
      </p:sp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7CCC83-0138-461D-9EED-FCAACDF28378}" type="slidenum">
              <a:rPr lang="en-US" altLang="en-US" sz="1400" b="0" smtClean="0"/>
              <a:pPr>
                <a:spcBef>
                  <a:spcPct val="0"/>
                </a:spcBef>
              </a:pPr>
              <a:t>38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Actions versus associations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1897394"/>
            <a:ext cx="8231190" cy="3880773"/>
          </a:xfrm>
        </p:spPr>
        <p:txBody>
          <a:bodyPr/>
          <a:lstStyle/>
          <a:p>
            <a:pPr lvl="1" algn="just"/>
            <a:r>
              <a:rPr lang="en-GB" altLang="en-US" dirty="0">
                <a:cs typeface="Times" panose="02020603050405020304" pitchFamily="18" charset="0"/>
              </a:rPr>
              <a:t>A common mistake is to represent </a:t>
            </a:r>
            <a:r>
              <a:rPr lang="en-GB" altLang="en-US" i="1" dirty="0">
                <a:cs typeface="Times" panose="02020603050405020304" pitchFamily="18" charset="0"/>
              </a:rPr>
              <a:t>actions</a:t>
            </a:r>
            <a:r>
              <a:rPr lang="en-GB" altLang="en-US" dirty="0">
                <a:cs typeface="Times" panose="02020603050405020304" pitchFamily="18" charset="0"/>
              </a:rPr>
              <a:t> as if they were associations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  <a:p>
            <a:endParaRPr lang="en-US" altLang="en-US" dirty="0"/>
          </a:p>
        </p:txBody>
      </p:sp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E121072-11D2-4544-9182-48DD9DD56CC5}" type="slidenum">
              <a:rPr lang="en-US" altLang="en-US" sz="1400" b="0" smtClean="0"/>
              <a:pPr>
                <a:spcBef>
                  <a:spcPct val="0"/>
                </a:spcBef>
              </a:pPr>
              <a:t>39</a:t>
            </a:fld>
            <a:endParaRPr lang="en-US" altLang="en-US" sz="1400" b="0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1936750" y="3105150"/>
            <a:ext cx="1588" cy="10128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2662238" y="3105150"/>
            <a:ext cx="134937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grpSp>
        <p:nvGrpSpPr>
          <p:cNvPr id="40967" name="Group 9"/>
          <p:cNvGrpSpPr>
            <a:grpSpLocks/>
          </p:cNvGrpSpPr>
          <p:nvPr/>
        </p:nvGrpSpPr>
        <p:grpSpPr bwMode="auto">
          <a:xfrm>
            <a:off x="1658938" y="2708275"/>
            <a:ext cx="1366837" cy="388938"/>
            <a:chOff x="1045" y="1706"/>
            <a:chExt cx="861" cy="245"/>
          </a:xfrm>
        </p:grpSpPr>
        <p:sp>
          <p:nvSpPr>
            <p:cNvPr id="41016" name="Rectangle 7"/>
            <p:cNvSpPr>
              <a:spLocks noChangeArrowheads="1"/>
            </p:cNvSpPr>
            <p:nvPr/>
          </p:nvSpPr>
          <p:spPr bwMode="auto">
            <a:xfrm>
              <a:off x="1045" y="1706"/>
              <a:ext cx="861" cy="245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17" name="Rectangle 8"/>
            <p:cNvSpPr>
              <a:spLocks noChangeArrowheads="1"/>
            </p:cNvSpPr>
            <p:nvPr/>
          </p:nvSpPr>
          <p:spPr bwMode="auto">
            <a:xfrm>
              <a:off x="1135" y="1754"/>
              <a:ext cx="68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>
                  <a:solidFill>
                    <a:srgbClr val="000000"/>
                  </a:solidFill>
                  <a:latin typeface="Arial" panose="020B0604020202020204" pitchFamily="34" charset="0"/>
                </a:rPr>
                <a:t>LibraryPatron</a:t>
              </a:r>
              <a:endParaRPr lang="en-CA" altLang="en-US" b="0"/>
            </a:p>
          </p:txBody>
        </p:sp>
      </p:grpSp>
      <p:sp>
        <p:nvSpPr>
          <p:cNvPr id="40968" name="Rectangle 10"/>
          <p:cNvSpPr>
            <a:spLocks noChangeArrowheads="1"/>
          </p:cNvSpPr>
          <p:nvPr/>
        </p:nvSpPr>
        <p:spPr bwMode="auto">
          <a:xfrm>
            <a:off x="1465263" y="3494088"/>
            <a:ext cx="4556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b="0">
                <a:solidFill>
                  <a:srgbClr val="000000"/>
                </a:solidFill>
                <a:latin typeface="Arial" panose="020B0604020202020204" pitchFamily="34" charset="0"/>
              </a:rPr>
              <a:t>borrow</a:t>
            </a:r>
            <a:endParaRPr lang="en-CA" altLang="en-US" b="0"/>
          </a:p>
        </p:txBody>
      </p:sp>
      <p:grpSp>
        <p:nvGrpSpPr>
          <p:cNvPr id="40969" name="Group 17"/>
          <p:cNvGrpSpPr>
            <a:grpSpLocks/>
          </p:cNvGrpSpPr>
          <p:nvPr/>
        </p:nvGrpSpPr>
        <p:grpSpPr bwMode="auto">
          <a:xfrm>
            <a:off x="4578350" y="3367088"/>
            <a:ext cx="1198563" cy="979487"/>
            <a:chOff x="2884" y="2121"/>
            <a:chExt cx="755" cy="617"/>
          </a:xfrm>
        </p:grpSpPr>
        <p:sp>
          <p:nvSpPr>
            <p:cNvPr id="41010" name="Rectangle 11"/>
            <p:cNvSpPr>
              <a:spLocks noChangeArrowheads="1"/>
            </p:cNvSpPr>
            <p:nvPr/>
          </p:nvSpPr>
          <p:spPr bwMode="auto">
            <a:xfrm>
              <a:off x="2884" y="2121"/>
              <a:ext cx="755" cy="617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11" name="Line 12"/>
            <p:cNvSpPr>
              <a:spLocks noChangeShapeType="1"/>
            </p:cNvSpPr>
            <p:nvPr/>
          </p:nvSpPr>
          <p:spPr bwMode="auto">
            <a:xfrm>
              <a:off x="2889" y="2318"/>
              <a:ext cx="734" cy="1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012" name="Rectangle 13"/>
            <p:cNvSpPr>
              <a:spLocks noChangeArrowheads="1"/>
            </p:cNvSpPr>
            <p:nvPr/>
          </p:nvSpPr>
          <p:spPr bwMode="auto">
            <a:xfrm>
              <a:off x="2996" y="2158"/>
              <a:ext cx="340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>
                  <a:solidFill>
                    <a:srgbClr val="000000"/>
                  </a:solidFill>
                  <a:latin typeface="Arial" panose="020B0604020202020204" pitchFamily="34" charset="0"/>
                </a:rPr>
                <a:t>Loan</a:t>
              </a:r>
              <a:endParaRPr lang="en-CA" altLang="en-US" b="0"/>
            </a:p>
          </p:txBody>
        </p:sp>
        <p:sp>
          <p:nvSpPr>
            <p:cNvPr id="41013" name="Rectangle 14"/>
            <p:cNvSpPr>
              <a:spLocks noChangeArrowheads="1"/>
            </p:cNvSpPr>
            <p:nvPr/>
          </p:nvSpPr>
          <p:spPr bwMode="auto">
            <a:xfrm>
              <a:off x="2974" y="2360"/>
              <a:ext cx="60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borrowedDate</a:t>
              </a:r>
              <a:endParaRPr lang="en-CA" altLang="en-US" b="0"/>
            </a:p>
          </p:txBody>
        </p:sp>
        <p:sp>
          <p:nvSpPr>
            <p:cNvPr id="41014" name="Rectangle 15"/>
            <p:cNvSpPr>
              <a:spLocks noChangeArrowheads="1"/>
            </p:cNvSpPr>
            <p:nvPr/>
          </p:nvSpPr>
          <p:spPr bwMode="auto">
            <a:xfrm>
              <a:off x="2974" y="2466"/>
              <a:ext cx="36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dueDate</a:t>
              </a:r>
              <a:endParaRPr lang="en-CA" altLang="en-US" b="0"/>
            </a:p>
          </p:txBody>
        </p:sp>
        <p:sp>
          <p:nvSpPr>
            <p:cNvPr id="41015" name="Rectangle 16"/>
            <p:cNvSpPr>
              <a:spLocks noChangeArrowheads="1"/>
            </p:cNvSpPr>
            <p:nvPr/>
          </p:nvSpPr>
          <p:spPr bwMode="auto">
            <a:xfrm>
              <a:off x="2974" y="2572"/>
              <a:ext cx="55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200" b="0">
                  <a:solidFill>
                    <a:srgbClr val="000000"/>
                  </a:solidFill>
                  <a:latin typeface="Arial" panose="020B0604020202020204" pitchFamily="34" charset="0"/>
                </a:rPr>
                <a:t>returnedDate</a:t>
              </a:r>
              <a:endParaRPr lang="en-CA" altLang="en-US" b="0"/>
            </a:p>
          </p:txBody>
        </p:sp>
      </p:grpSp>
      <p:sp>
        <p:nvSpPr>
          <p:cNvPr id="40970" name="Rectangle 18"/>
          <p:cNvSpPr>
            <a:spLocks noChangeArrowheads="1"/>
          </p:cNvSpPr>
          <p:nvPr/>
        </p:nvSpPr>
        <p:spPr bwMode="auto">
          <a:xfrm>
            <a:off x="1516063" y="4556125"/>
            <a:ext cx="29368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Bad, due to the use of associations </a:t>
            </a:r>
            <a:endParaRPr lang="en-CA" altLang="en-US" b="0"/>
          </a:p>
        </p:txBody>
      </p:sp>
      <p:sp>
        <p:nvSpPr>
          <p:cNvPr id="40971" name="Rectangle 19"/>
          <p:cNvSpPr>
            <a:spLocks noChangeArrowheads="1"/>
          </p:cNvSpPr>
          <p:nvPr/>
        </p:nvSpPr>
        <p:spPr bwMode="auto">
          <a:xfrm>
            <a:off x="1516063" y="4757738"/>
            <a:ext cx="13160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that are actions</a:t>
            </a:r>
            <a:endParaRPr lang="en-CA" altLang="en-US" b="0"/>
          </a:p>
        </p:txBody>
      </p:sp>
      <p:sp>
        <p:nvSpPr>
          <p:cNvPr id="40972" name="Rectangle 20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73" name="Rectangle 21"/>
          <p:cNvSpPr>
            <a:spLocks noChangeArrowheads="1"/>
          </p:cNvSpPr>
          <p:nvPr/>
        </p:nvSpPr>
        <p:spPr bwMode="auto">
          <a:xfrm>
            <a:off x="3152775" y="325596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74" name="Rectangle 22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75" name="Rectangle 23"/>
          <p:cNvSpPr>
            <a:spLocks noChangeArrowheads="1"/>
          </p:cNvSpPr>
          <p:nvPr/>
        </p:nvSpPr>
        <p:spPr bwMode="auto">
          <a:xfrm>
            <a:off x="3152775" y="325596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76" name="Rectangle 24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77" name="Rectangle 25"/>
          <p:cNvSpPr>
            <a:spLocks noChangeArrowheads="1"/>
          </p:cNvSpPr>
          <p:nvPr/>
        </p:nvSpPr>
        <p:spPr bwMode="auto">
          <a:xfrm>
            <a:off x="3152775" y="325596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78" name="Rectangle 26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79" name="Rectangle 27"/>
          <p:cNvSpPr>
            <a:spLocks noChangeArrowheads="1"/>
          </p:cNvSpPr>
          <p:nvPr/>
        </p:nvSpPr>
        <p:spPr bwMode="auto">
          <a:xfrm>
            <a:off x="3152775" y="325596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80" name="Rectangle 28"/>
          <p:cNvSpPr>
            <a:spLocks noChangeArrowheads="1"/>
          </p:cNvSpPr>
          <p:nvPr/>
        </p:nvSpPr>
        <p:spPr bwMode="auto">
          <a:xfrm>
            <a:off x="3152775" y="3257550"/>
            <a:ext cx="84138" cy="2190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0981" name="Rectangle 29"/>
          <p:cNvSpPr>
            <a:spLocks noChangeArrowheads="1"/>
          </p:cNvSpPr>
          <p:nvPr/>
        </p:nvSpPr>
        <p:spPr bwMode="auto">
          <a:xfrm>
            <a:off x="2646363" y="3965575"/>
            <a:ext cx="134937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82" name="Rectangle 30"/>
          <p:cNvSpPr>
            <a:spLocks noChangeArrowheads="1"/>
          </p:cNvSpPr>
          <p:nvPr/>
        </p:nvSpPr>
        <p:spPr bwMode="auto">
          <a:xfrm>
            <a:off x="2224088" y="3494088"/>
            <a:ext cx="404812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100" b="0">
                <a:solidFill>
                  <a:srgbClr val="000000"/>
                </a:solidFill>
                <a:latin typeface="Arial" panose="020B0604020202020204" pitchFamily="34" charset="0"/>
              </a:rPr>
              <a:t>return</a:t>
            </a:r>
            <a:endParaRPr lang="en-CA" altLang="en-US" b="0"/>
          </a:p>
        </p:txBody>
      </p:sp>
      <p:grpSp>
        <p:nvGrpSpPr>
          <p:cNvPr id="40983" name="Group 33"/>
          <p:cNvGrpSpPr>
            <a:grpSpLocks/>
          </p:cNvGrpSpPr>
          <p:nvPr/>
        </p:nvGrpSpPr>
        <p:grpSpPr bwMode="auto">
          <a:xfrm>
            <a:off x="1658938" y="4143375"/>
            <a:ext cx="1450975" cy="388938"/>
            <a:chOff x="1045" y="2610"/>
            <a:chExt cx="914" cy="245"/>
          </a:xfrm>
        </p:grpSpPr>
        <p:sp>
          <p:nvSpPr>
            <p:cNvPr id="41008" name="Rectangle 31"/>
            <p:cNvSpPr>
              <a:spLocks noChangeArrowheads="1"/>
            </p:cNvSpPr>
            <p:nvPr/>
          </p:nvSpPr>
          <p:spPr bwMode="auto">
            <a:xfrm>
              <a:off x="1045" y="2610"/>
              <a:ext cx="914" cy="245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09" name="Rectangle 32"/>
            <p:cNvSpPr>
              <a:spLocks noChangeArrowheads="1"/>
            </p:cNvSpPr>
            <p:nvPr/>
          </p:nvSpPr>
          <p:spPr bwMode="auto">
            <a:xfrm>
              <a:off x="1146" y="2647"/>
              <a:ext cx="71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>
                  <a:solidFill>
                    <a:srgbClr val="000000"/>
                  </a:solidFill>
                  <a:latin typeface="Arial" panose="020B0604020202020204" pitchFamily="34" charset="0"/>
                </a:rPr>
                <a:t>CollectionItem</a:t>
              </a:r>
              <a:endParaRPr lang="en-CA" altLang="en-US" b="0"/>
            </a:p>
          </p:txBody>
        </p:sp>
      </p:grpSp>
      <p:sp>
        <p:nvSpPr>
          <p:cNvPr id="40984" name="Line 34"/>
          <p:cNvSpPr>
            <a:spLocks noChangeShapeType="1"/>
          </p:cNvSpPr>
          <p:nvPr/>
        </p:nvSpPr>
        <p:spPr bwMode="auto">
          <a:xfrm>
            <a:off x="2613025" y="3105150"/>
            <a:ext cx="1588" cy="1012825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0985" name="Rectangle 35"/>
          <p:cNvSpPr>
            <a:spLocks noChangeArrowheads="1"/>
          </p:cNvSpPr>
          <p:nvPr/>
        </p:nvSpPr>
        <p:spPr bwMode="auto">
          <a:xfrm>
            <a:off x="1987550" y="3105150"/>
            <a:ext cx="134938" cy="25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86" name="Rectangle 36"/>
          <p:cNvSpPr>
            <a:spLocks noChangeArrowheads="1"/>
          </p:cNvSpPr>
          <p:nvPr/>
        </p:nvSpPr>
        <p:spPr bwMode="auto">
          <a:xfrm>
            <a:off x="1971675" y="3948113"/>
            <a:ext cx="134938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grpSp>
        <p:nvGrpSpPr>
          <p:cNvPr id="40987" name="Group 39"/>
          <p:cNvGrpSpPr>
            <a:grpSpLocks/>
          </p:cNvGrpSpPr>
          <p:nvPr/>
        </p:nvGrpSpPr>
        <p:grpSpPr bwMode="auto">
          <a:xfrm>
            <a:off x="6232525" y="3298825"/>
            <a:ext cx="1384300" cy="388938"/>
            <a:chOff x="3926" y="2078"/>
            <a:chExt cx="872" cy="245"/>
          </a:xfrm>
        </p:grpSpPr>
        <p:sp>
          <p:nvSpPr>
            <p:cNvPr id="41006" name="Rectangle 37"/>
            <p:cNvSpPr>
              <a:spLocks noChangeArrowheads="1"/>
            </p:cNvSpPr>
            <p:nvPr/>
          </p:nvSpPr>
          <p:spPr bwMode="auto">
            <a:xfrm>
              <a:off x="3926" y="2078"/>
              <a:ext cx="872" cy="245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07" name="Rectangle 38"/>
            <p:cNvSpPr>
              <a:spLocks noChangeArrowheads="1"/>
            </p:cNvSpPr>
            <p:nvPr/>
          </p:nvSpPr>
          <p:spPr bwMode="auto">
            <a:xfrm>
              <a:off x="4016" y="2116"/>
              <a:ext cx="683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LibraryPatron</a:t>
              </a:r>
              <a:endParaRPr lang="en-CA" altLang="en-US" b="0" dirty="0"/>
            </a:p>
          </p:txBody>
        </p:sp>
      </p:grpSp>
      <p:grpSp>
        <p:nvGrpSpPr>
          <p:cNvPr id="40988" name="Group 42"/>
          <p:cNvGrpSpPr>
            <a:grpSpLocks/>
          </p:cNvGrpSpPr>
          <p:nvPr/>
        </p:nvGrpSpPr>
        <p:grpSpPr bwMode="auto">
          <a:xfrm>
            <a:off x="6232525" y="3973513"/>
            <a:ext cx="1450975" cy="388937"/>
            <a:chOff x="3926" y="2503"/>
            <a:chExt cx="914" cy="245"/>
          </a:xfrm>
        </p:grpSpPr>
        <p:sp>
          <p:nvSpPr>
            <p:cNvPr id="41004" name="Rectangle 40"/>
            <p:cNvSpPr>
              <a:spLocks noChangeArrowheads="1"/>
            </p:cNvSpPr>
            <p:nvPr/>
          </p:nvSpPr>
          <p:spPr bwMode="auto">
            <a:xfrm>
              <a:off x="3926" y="2503"/>
              <a:ext cx="914" cy="245"/>
            </a:xfrm>
            <a:prstGeom prst="rect">
              <a:avLst/>
            </a:prstGeom>
            <a:noFill/>
            <a:ln w="1746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fr-BE" altLang="en-US" b="0"/>
            </a:p>
          </p:txBody>
        </p:sp>
        <p:sp>
          <p:nvSpPr>
            <p:cNvPr id="41005" name="Rectangle 41"/>
            <p:cNvSpPr>
              <a:spLocks noChangeArrowheads="1"/>
            </p:cNvSpPr>
            <p:nvPr/>
          </p:nvSpPr>
          <p:spPr bwMode="auto">
            <a:xfrm>
              <a:off x="4037" y="2541"/>
              <a:ext cx="71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—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CA" altLang="en-US" sz="1300">
                  <a:solidFill>
                    <a:srgbClr val="000000"/>
                  </a:solidFill>
                  <a:latin typeface="Arial" panose="020B0604020202020204" pitchFamily="34" charset="0"/>
                </a:rPr>
                <a:t>CollectionItem</a:t>
              </a:r>
              <a:endParaRPr lang="en-CA" altLang="en-US" b="0"/>
            </a:p>
          </p:txBody>
        </p:sp>
      </p:grpSp>
      <p:sp>
        <p:nvSpPr>
          <p:cNvPr id="40989" name="Line 43"/>
          <p:cNvSpPr>
            <a:spLocks noChangeShapeType="1"/>
          </p:cNvSpPr>
          <p:nvPr/>
        </p:nvSpPr>
        <p:spPr bwMode="auto">
          <a:xfrm>
            <a:off x="5768975" y="3443288"/>
            <a:ext cx="43815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0990" name="Line 44"/>
          <p:cNvSpPr>
            <a:spLocks noChangeShapeType="1"/>
          </p:cNvSpPr>
          <p:nvPr/>
        </p:nvSpPr>
        <p:spPr bwMode="auto">
          <a:xfrm>
            <a:off x="5768975" y="4117975"/>
            <a:ext cx="438150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0991" name="Rectangle 45"/>
          <p:cNvSpPr>
            <a:spLocks noChangeArrowheads="1"/>
          </p:cNvSpPr>
          <p:nvPr/>
        </p:nvSpPr>
        <p:spPr bwMode="auto">
          <a:xfrm>
            <a:off x="5802313" y="3459163"/>
            <a:ext cx="13493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92" name="Rectangle 46"/>
          <p:cNvSpPr>
            <a:spLocks noChangeArrowheads="1"/>
          </p:cNvSpPr>
          <p:nvPr/>
        </p:nvSpPr>
        <p:spPr bwMode="auto">
          <a:xfrm>
            <a:off x="5802313" y="3948113"/>
            <a:ext cx="134937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2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0993" name="Rectangle 47"/>
          <p:cNvSpPr>
            <a:spLocks noChangeArrowheads="1"/>
          </p:cNvSpPr>
          <p:nvPr/>
        </p:nvSpPr>
        <p:spPr bwMode="auto">
          <a:xfrm>
            <a:off x="4552950" y="4352925"/>
            <a:ext cx="10636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Better: The </a:t>
            </a:r>
            <a:endParaRPr lang="en-CA" altLang="en-US" b="0"/>
          </a:p>
        </p:txBody>
      </p:sp>
      <p:sp>
        <p:nvSpPr>
          <p:cNvPr id="40994" name="Rectangle 48"/>
          <p:cNvSpPr>
            <a:spLocks noChangeArrowheads="1"/>
          </p:cNvSpPr>
          <p:nvPr/>
        </p:nvSpPr>
        <p:spPr bwMode="auto">
          <a:xfrm>
            <a:off x="5514975" y="4370388"/>
            <a:ext cx="1063625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>
                <a:solidFill>
                  <a:srgbClr val="000000"/>
                </a:solidFill>
                <a:latin typeface="Courier" charset="0"/>
              </a:rPr>
              <a:t>borrow</a:t>
            </a:r>
            <a:endParaRPr lang="en-CA" altLang="en-US" b="0"/>
          </a:p>
        </p:txBody>
      </p:sp>
      <p:sp>
        <p:nvSpPr>
          <p:cNvPr id="40995" name="Rectangle 49"/>
          <p:cNvSpPr>
            <a:spLocks noChangeArrowheads="1"/>
          </p:cNvSpPr>
          <p:nvPr/>
        </p:nvSpPr>
        <p:spPr bwMode="auto">
          <a:xfrm>
            <a:off x="6224588" y="4352925"/>
            <a:ext cx="17049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 operation creates a </a:t>
            </a:r>
            <a:endParaRPr lang="en-CA" altLang="en-US" b="0"/>
          </a:p>
        </p:txBody>
      </p:sp>
      <p:sp>
        <p:nvSpPr>
          <p:cNvPr id="40996" name="Rectangle 50"/>
          <p:cNvSpPr>
            <a:spLocks noChangeArrowheads="1"/>
          </p:cNvSpPr>
          <p:nvPr/>
        </p:nvSpPr>
        <p:spPr bwMode="auto">
          <a:xfrm>
            <a:off x="7843838" y="4370388"/>
            <a:ext cx="758825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>
                <a:solidFill>
                  <a:srgbClr val="000000"/>
                </a:solidFill>
                <a:latin typeface="Courier" charset="0"/>
              </a:rPr>
              <a:t>Loan</a:t>
            </a:r>
            <a:endParaRPr lang="en-CA" altLang="en-US" b="0"/>
          </a:p>
        </p:txBody>
      </p:sp>
      <p:sp>
        <p:nvSpPr>
          <p:cNvPr id="40997" name="Rectangle 51"/>
          <p:cNvSpPr>
            <a:spLocks noChangeArrowheads="1"/>
          </p:cNvSpPr>
          <p:nvPr/>
        </p:nvSpPr>
        <p:spPr bwMode="auto">
          <a:xfrm>
            <a:off x="8316913" y="4352925"/>
            <a:ext cx="5238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, and </a:t>
            </a:r>
            <a:endParaRPr lang="en-CA" altLang="en-US" b="0"/>
          </a:p>
        </p:txBody>
      </p:sp>
      <p:sp>
        <p:nvSpPr>
          <p:cNvPr id="40998" name="Rectangle 52"/>
          <p:cNvSpPr>
            <a:spLocks noChangeArrowheads="1"/>
          </p:cNvSpPr>
          <p:nvPr/>
        </p:nvSpPr>
        <p:spPr bwMode="auto">
          <a:xfrm>
            <a:off x="4552950" y="4556125"/>
            <a:ext cx="388938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the </a:t>
            </a:r>
            <a:endParaRPr lang="en-CA" altLang="en-US" b="0"/>
          </a:p>
        </p:txBody>
      </p:sp>
      <p:sp>
        <p:nvSpPr>
          <p:cNvPr id="40999" name="Rectangle 53"/>
          <p:cNvSpPr>
            <a:spLocks noChangeArrowheads="1"/>
          </p:cNvSpPr>
          <p:nvPr/>
        </p:nvSpPr>
        <p:spPr bwMode="auto">
          <a:xfrm>
            <a:off x="4856163" y="4573588"/>
            <a:ext cx="1063625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>
                <a:solidFill>
                  <a:srgbClr val="000000"/>
                </a:solidFill>
                <a:latin typeface="Courier" charset="0"/>
              </a:rPr>
              <a:t>return</a:t>
            </a:r>
            <a:endParaRPr lang="en-CA" altLang="en-US" b="0"/>
          </a:p>
        </p:txBody>
      </p:sp>
      <p:sp>
        <p:nvSpPr>
          <p:cNvPr id="41000" name="Rectangle 54"/>
          <p:cNvSpPr>
            <a:spLocks noChangeArrowheads="1"/>
          </p:cNvSpPr>
          <p:nvPr/>
        </p:nvSpPr>
        <p:spPr bwMode="auto">
          <a:xfrm>
            <a:off x="5565775" y="4556125"/>
            <a:ext cx="16367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 operation sets the </a:t>
            </a:r>
            <a:endParaRPr lang="en-CA" altLang="en-US" b="0"/>
          </a:p>
        </p:txBody>
      </p:sp>
      <p:sp>
        <p:nvSpPr>
          <p:cNvPr id="41001" name="Rectangle 55"/>
          <p:cNvSpPr>
            <a:spLocks noChangeArrowheads="1"/>
          </p:cNvSpPr>
          <p:nvPr/>
        </p:nvSpPr>
        <p:spPr bwMode="auto">
          <a:xfrm>
            <a:off x="7085013" y="4573588"/>
            <a:ext cx="1263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>
                <a:solidFill>
                  <a:srgbClr val="000000"/>
                </a:solidFill>
                <a:latin typeface="Courier" charset="0"/>
              </a:rPr>
              <a:t>returnedDate</a:t>
            </a:r>
            <a:endParaRPr lang="en-CA" altLang="en-US" b="0"/>
          </a:p>
        </p:txBody>
      </p:sp>
      <p:sp>
        <p:nvSpPr>
          <p:cNvPr id="41002" name="Rectangle 56"/>
          <p:cNvSpPr>
            <a:spLocks noChangeArrowheads="1"/>
          </p:cNvSpPr>
          <p:nvPr/>
        </p:nvSpPr>
        <p:spPr bwMode="auto">
          <a:xfrm>
            <a:off x="8502650" y="4556125"/>
            <a:ext cx="134938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 </a:t>
            </a:r>
            <a:endParaRPr lang="en-CA" altLang="en-US" b="0"/>
          </a:p>
        </p:txBody>
      </p:sp>
      <p:sp>
        <p:nvSpPr>
          <p:cNvPr id="41003" name="Rectangle 57"/>
          <p:cNvSpPr>
            <a:spLocks noChangeArrowheads="1"/>
          </p:cNvSpPr>
          <p:nvPr/>
        </p:nvSpPr>
        <p:spPr bwMode="auto">
          <a:xfrm>
            <a:off x="4552950" y="4757738"/>
            <a:ext cx="827088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</a:rPr>
              <a:t>attribute.</a:t>
            </a:r>
            <a:endParaRPr lang="en-CA" altLang="en-US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202761" cy="1320800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What constitutes a good model?</a:t>
            </a:r>
            <a:r>
              <a:rPr lang="en-US" altLang="en-US" dirty="0"/>
              <a:t> 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>
                <a:cs typeface="Times" panose="02020603050405020304" pitchFamily="18" charset="0"/>
              </a:rPr>
              <a:t>A model should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use a standard notation 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be understandable by clients and users 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lead software engineers to have insights about the system</a:t>
            </a:r>
            <a:r>
              <a:rPr lang="en-US" altLang="en-US">
                <a:cs typeface="Times" panose="02020603050405020304" pitchFamily="18" charset="0"/>
              </a:rPr>
              <a:t> 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provide abstraction</a:t>
            </a:r>
          </a:p>
          <a:p>
            <a:endParaRPr lang="en-GB" altLang="en-US" b="0">
              <a:cs typeface="Times" panose="02020603050405020304" pitchFamily="18" charset="0"/>
            </a:endParaRPr>
          </a:p>
          <a:p>
            <a:r>
              <a:rPr lang="en-GB" altLang="en-US" b="0">
                <a:cs typeface="Times" panose="02020603050405020304" pitchFamily="18" charset="0"/>
              </a:rPr>
              <a:t>Models are used: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to help create designs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to permit analysis and review of those designs. </a:t>
            </a:r>
          </a:p>
          <a:p>
            <a:pPr lvl="1"/>
            <a:r>
              <a:rPr lang="en-GB" altLang="en-US">
                <a:cs typeface="Times" panose="02020603050405020304" pitchFamily="18" charset="0"/>
              </a:rPr>
              <a:t>as the core documentation describing the system</a:t>
            </a:r>
            <a:r>
              <a:rPr lang="en-GB" altLang="en-US" b="1">
                <a:cs typeface="Times" panose="02020603050405020304" pitchFamily="18" charset="0"/>
              </a:rPr>
              <a:t>. </a:t>
            </a:r>
            <a:r>
              <a:rPr lang="en-US" altLang="en-US" b="1">
                <a:cs typeface="Times" panose="02020603050405020304" pitchFamily="18" charset="0"/>
              </a:rPr>
              <a:t> </a:t>
            </a:r>
            <a:endParaRPr lang="en-GB" altLang="en-US" b="1">
              <a:cs typeface="Times" panose="02020603050405020304" pitchFamily="18" charset="0"/>
            </a:endParaRPr>
          </a:p>
        </p:txBody>
      </p:sp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2579DA6-2315-4F2E-B4B5-9FE21ECD8A3C}" type="slidenum">
              <a:rPr lang="en-US" altLang="en-US" sz="1400" b="0" smtClean="0"/>
              <a:pPr>
                <a:spcBef>
                  <a:spcPct val="0"/>
                </a:spcBef>
              </a:pPr>
              <a:t>4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" panose="02020603050405020304" pitchFamily="18" charset="0"/>
              </a:rPr>
              <a:t>Identifying attributes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8282881" cy="3880773"/>
          </a:xfrm>
        </p:spPr>
        <p:txBody>
          <a:bodyPr>
            <a:normAutofit/>
          </a:bodyPr>
          <a:lstStyle/>
          <a:p>
            <a:pPr lvl="1" algn="just"/>
            <a:r>
              <a:rPr lang="en-US" altLang="en-US" sz="2000" dirty="0">
                <a:cs typeface="Times" panose="02020603050405020304" pitchFamily="18" charset="0"/>
              </a:rPr>
              <a:t>Look for </a:t>
            </a:r>
            <a:r>
              <a:rPr lang="en-US" altLang="en-US" sz="2000" dirty="0">
                <a:solidFill>
                  <a:srgbClr val="FF0000"/>
                </a:solidFill>
                <a:cs typeface="Times" panose="02020603050405020304" pitchFamily="18" charset="0"/>
              </a:rPr>
              <a:t>information that must be maintained </a:t>
            </a:r>
            <a:r>
              <a:rPr lang="en-US" altLang="en-US" sz="2000" dirty="0">
                <a:cs typeface="Times" panose="02020603050405020304" pitchFamily="18" charset="0"/>
              </a:rPr>
              <a:t>about each class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2000" dirty="0">
                <a:cs typeface="Times New Roman" panose="02020603050405020304" pitchFamily="18" charset="0"/>
              </a:rPr>
              <a:t>S</a:t>
            </a:r>
            <a:r>
              <a:rPr lang="en-US" altLang="en-US" sz="2000" dirty="0">
                <a:cs typeface="Times" panose="02020603050405020304" pitchFamily="18" charset="0"/>
              </a:rPr>
              <a:t>everal nouns rejected as classes, may now become attributes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2000" dirty="0">
                <a:cs typeface="Times" panose="02020603050405020304" pitchFamily="18" charset="0"/>
              </a:rPr>
              <a:t>An attribute should generally contain a simple value </a:t>
            </a:r>
          </a:p>
          <a:p>
            <a:pPr lvl="2" algn="just"/>
            <a:r>
              <a:rPr lang="en-GB" altLang="en-US" sz="1800" dirty="0">
                <a:cs typeface="Times New Roman" panose="02020603050405020304" pitchFamily="18" charset="0"/>
              </a:rPr>
              <a:t>E.g. string, number</a:t>
            </a:r>
          </a:p>
        </p:txBody>
      </p:sp>
      <p:sp>
        <p:nvSpPr>
          <p:cNvPr id="419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41EFB0F-20F2-4063-8C23-780393F9350B}" type="slidenum">
              <a:rPr lang="en-US" altLang="en-US" sz="1400" b="0" smtClean="0"/>
              <a:pPr>
                <a:spcBef>
                  <a:spcPct val="0"/>
                </a:spcBef>
              </a:pPr>
              <a:t>40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994849" cy="1320800"/>
          </a:xfrm>
        </p:spPr>
        <p:txBody>
          <a:bodyPr/>
          <a:lstStyle/>
          <a:p>
            <a:pPr algn="just"/>
            <a:r>
              <a:rPr lang="en-US" altLang="en-US" dirty="0">
                <a:cs typeface="Times" panose="02020603050405020304" pitchFamily="18" charset="0"/>
              </a:rPr>
              <a:t>Tips about identifying and specifying valid attributes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>
          <a:xfrm>
            <a:off x="601519" y="1959153"/>
            <a:ext cx="7706817" cy="3880773"/>
          </a:xfrm>
        </p:spPr>
        <p:txBody>
          <a:bodyPr/>
          <a:lstStyle/>
          <a:p>
            <a:pPr lvl="1" algn="just"/>
            <a:r>
              <a:rPr lang="en-US" altLang="en-US" dirty="0">
                <a:cs typeface="Times" panose="02020603050405020304" pitchFamily="18" charset="0"/>
              </a:rPr>
              <a:t>It is </a:t>
            </a:r>
            <a:r>
              <a:rPr lang="en-US" altLang="en-US" b="1" dirty="0">
                <a:solidFill>
                  <a:srgbClr val="FF0000"/>
                </a:solidFill>
                <a:cs typeface="Times" panose="02020603050405020304" pitchFamily="18" charset="0"/>
              </a:rPr>
              <a:t>not good </a:t>
            </a:r>
            <a:r>
              <a:rPr lang="en-US" altLang="en-US" dirty="0">
                <a:cs typeface="Times" panose="02020603050405020304" pitchFamily="18" charset="0"/>
              </a:rPr>
              <a:t>to have </a:t>
            </a:r>
            <a:r>
              <a:rPr lang="en-US" altLang="en-US" dirty="0">
                <a:solidFill>
                  <a:srgbClr val="FF0000"/>
                </a:solidFill>
                <a:cs typeface="Times" panose="02020603050405020304" pitchFamily="18" charset="0"/>
              </a:rPr>
              <a:t>many</a:t>
            </a:r>
            <a:r>
              <a:rPr lang="en-US" altLang="en-US" dirty="0">
                <a:cs typeface="Times" panose="02020603050405020304" pitchFamily="18" charset="0"/>
              </a:rPr>
              <a:t> duplicate attributes  </a:t>
            </a:r>
          </a:p>
          <a:p>
            <a:pPr lvl="1" algn="just"/>
            <a:r>
              <a:rPr lang="en-US" altLang="en-US" dirty="0">
                <a:cs typeface="Times" panose="02020603050405020304" pitchFamily="18" charset="0"/>
              </a:rPr>
              <a:t>If a subset of a class’s attributes form a coherent group, then create a distinct class containing these attributes </a:t>
            </a:r>
          </a:p>
        </p:txBody>
      </p:sp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9E00959-D8E0-418C-B6B3-724DCE4C2D42}" type="slidenum">
              <a:rPr lang="en-US" altLang="en-US" sz="1400" b="0" smtClean="0"/>
              <a:pPr>
                <a:spcBef>
                  <a:spcPct val="0"/>
                </a:spcBef>
              </a:pPr>
              <a:t>41</a:t>
            </a:fld>
            <a:endParaRPr lang="en-US" altLang="en-US" sz="1400" b="0"/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7" y="3310583"/>
            <a:ext cx="7848600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613251" y="404451"/>
            <a:ext cx="7703165" cy="1320800"/>
          </a:xfrm>
        </p:spPr>
        <p:txBody>
          <a:bodyPr>
            <a:normAutofit/>
          </a:bodyPr>
          <a:lstStyle/>
          <a:p>
            <a:pPr algn="just"/>
            <a:r>
              <a:rPr lang="en-US" altLang="en-US" dirty="0">
                <a:cs typeface="Times New Roman" panose="02020603050405020304" pitchFamily="18" charset="0"/>
              </a:rPr>
              <a:t>An example (attributes and associations)</a:t>
            </a:r>
          </a:p>
        </p:txBody>
      </p:sp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65040" y="7023653"/>
            <a:ext cx="512638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7EAF86-3F48-47F8-B594-806427657391}" type="slidenum">
              <a:rPr lang="en-US" altLang="en-US" sz="1400" b="0" smtClean="0"/>
              <a:pPr>
                <a:spcBef>
                  <a:spcPct val="0"/>
                </a:spcBef>
              </a:pPr>
              <a:t>42</a:t>
            </a:fld>
            <a:endParaRPr lang="en-US" altLang="en-US" sz="1400" b="0"/>
          </a:p>
        </p:txBody>
      </p:sp>
      <p:sp>
        <p:nvSpPr>
          <p:cNvPr id="44036" name="Line 6"/>
          <p:cNvSpPr>
            <a:spLocks noChangeShapeType="1"/>
          </p:cNvSpPr>
          <p:nvPr/>
        </p:nvSpPr>
        <p:spPr bwMode="auto">
          <a:xfrm>
            <a:off x="5757639" y="3382590"/>
            <a:ext cx="473075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37" name="Line 7"/>
          <p:cNvSpPr>
            <a:spLocks noChangeShapeType="1"/>
          </p:cNvSpPr>
          <p:nvPr/>
        </p:nvSpPr>
        <p:spPr bwMode="auto">
          <a:xfrm>
            <a:off x="6230714" y="3382590"/>
            <a:ext cx="1588" cy="354013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38" name="Line 8"/>
          <p:cNvSpPr>
            <a:spLocks noChangeShapeType="1"/>
          </p:cNvSpPr>
          <p:nvPr/>
        </p:nvSpPr>
        <p:spPr bwMode="auto">
          <a:xfrm flipH="1">
            <a:off x="5757639" y="3736603"/>
            <a:ext cx="473075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39" name="Rectangle 10"/>
          <p:cNvSpPr>
            <a:spLocks noChangeArrowheads="1"/>
          </p:cNvSpPr>
          <p:nvPr/>
        </p:nvSpPr>
        <p:spPr bwMode="auto">
          <a:xfrm>
            <a:off x="5805264" y="3098428"/>
            <a:ext cx="18891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40" name="Rectangle 11"/>
          <p:cNvSpPr>
            <a:spLocks noChangeArrowheads="1"/>
          </p:cNvSpPr>
          <p:nvPr/>
        </p:nvSpPr>
        <p:spPr bwMode="auto">
          <a:xfrm>
            <a:off x="5876702" y="3735015"/>
            <a:ext cx="113188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supervisor</a:t>
            </a:r>
            <a:endParaRPr lang="en-CA" altLang="en-US" b="0"/>
          </a:p>
        </p:txBody>
      </p:sp>
      <p:sp>
        <p:nvSpPr>
          <p:cNvPr id="44041" name="Rectangle 12"/>
          <p:cNvSpPr>
            <a:spLocks noChangeArrowheads="1"/>
          </p:cNvSpPr>
          <p:nvPr/>
        </p:nvSpPr>
        <p:spPr bwMode="auto">
          <a:xfrm>
            <a:off x="6948264" y="2780928"/>
            <a:ext cx="1652588" cy="1155700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42" name="Line 13"/>
          <p:cNvSpPr>
            <a:spLocks noChangeShapeType="1"/>
          </p:cNvSpPr>
          <p:nvPr/>
        </p:nvSpPr>
        <p:spPr bwMode="auto">
          <a:xfrm>
            <a:off x="6960964" y="3217490"/>
            <a:ext cx="1627188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43" name="Rectangle 14"/>
          <p:cNvSpPr>
            <a:spLocks noChangeArrowheads="1"/>
          </p:cNvSpPr>
          <p:nvPr/>
        </p:nvSpPr>
        <p:spPr bwMode="auto">
          <a:xfrm>
            <a:off x="7032402" y="2885703"/>
            <a:ext cx="15573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RegularFlight</a:t>
            </a:r>
            <a:endParaRPr lang="en-CA" altLang="en-US" b="0"/>
          </a:p>
        </p:txBody>
      </p:sp>
      <p:sp>
        <p:nvSpPr>
          <p:cNvPr id="44044" name="Rectangle 15"/>
          <p:cNvSpPr>
            <a:spLocks noChangeArrowheads="1"/>
          </p:cNvSpPr>
          <p:nvPr/>
        </p:nvSpPr>
        <p:spPr bwMode="auto">
          <a:xfrm>
            <a:off x="7149877" y="3334965"/>
            <a:ext cx="5191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time</a:t>
            </a:r>
            <a:endParaRPr lang="en-CA" altLang="en-US" b="0"/>
          </a:p>
        </p:txBody>
      </p:sp>
      <p:sp>
        <p:nvSpPr>
          <p:cNvPr id="44045" name="Rectangle 16"/>
          <p:cNvSpPr>
            <a:spLocks noChangeArrowheads="1"/>
          </p:cNvSpPr>
          <p:nvPr/>
        </p:nvSpPr>
        <p:spPr bwMode="auto">
          <a:xfrm>
            <a:off x="7149877" y="3617540"/>
            <a:ext cx="12255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flightNumber</a:t>
            </a:r>
            <a:endParaRPr lang="en-CA" altLang="en-US" b="0"/>
          </a:p>
        </p:txBody>
      </p:sp>
      <p:sp>
        <p:nvSpPr>
          <p:cNvPr id="44046" name="Line 17"/>
          <p:cNvSpPr>
            <a:spLocks noChangeShapeType="1"/>
          </p:cNvSpPr>
          <p:nvPr/>
        </p:nvSpPr>
        <p:spPr bwMode="auto">
          <a:xfrm>
            <a:off x="5570314" y="4019178"/>
            <a:ext cx="1588" cy="942975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47" name="Rectangle 18"/>
          <p:cNvSpPr>
            <a:spLocks noChangeArrowheads="1"/>
          </p:cNvSpPr>
          <p:nvPr/>
        </p:nvSpPr>
        <p:spPr bwMode="auto">
          <a:xfrm>
            <a:off x="5357589" y="40429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48" name="Rectangle 19"/>
          <p:cNvSpPr>
            <a:spLocks noChangeArrowheads="1"/>
          </p:cNvSpPr>
          <p:nvPr/>
        </p:nvSpPr>
        <p:spPr bwMode="auto">
          <a:xfrm>
            <a:off x="5357589" y="4042990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49" name="Rectangle 20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0" name="Rectangle 21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1" name="Rectangle 22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2" name="Rectangle 23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3" name="Rectangle 24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4" name="Rectangle 25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5" name="Rectangle 26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6" name="Rectangle 27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7" name="Rectangle 28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58" name="Rectangle 29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59" name="Rectangle 30"/>
          <p:cNvSpPr>
            <a:spLocks noChangeArrowheads="1"/>
          </p:cNvSpPr>
          <p:nvPr/>
        </p:nvSpPr>
        <p:spPr bwMode="auto">
          <a:xfrm>
            <a:off x="5357589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0" name="Rectangle 31"/>
          <p:cNvSpPr>
            <a:spLocks noChangeArrowheads="1"/>
          </p:cNvSpPr>
          <p:nvPr/>
        </p:nvSpPr>
        <p:spPr bwMode="auto">
          <a:xfrm>
            <a:off x="5357589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61" name="Rectangle 32"/>
          <p:cNvSpPr>
            <a:spLocks noChangeArrowheads="1"/>
          </p:cNvSpPr>
          <p:nvPr/>
        </p:nvSpPr>
        <p:spPr bwMode="auto">
          <a:xfrm>
            <a:off x="793527" y="2898403"/>
            <a:ext cx="1887537" cy="1109662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2" name="Rectangle 33"/>
          <p:cNvSpPr>
            <a:spLocks noChangeArrowheads="1"/>
          </p:cNvSpPr>
          <p:nvPr/>
        </p:nvSpPr>
        <p:spPr bwMode="auto">
          <a:xfrm>
            <a:off x="1112614" y="2957140"/>
            <a:ext cx="13684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Passenger</a:t>
            </a:r>
            <a:endParaRPr lang="en-CA" altLang="en-US" b="0"/>
          </a:p>
        </p:txBody>
      </p:sp>
      <p:sp>
        <p:nvSpPr>
          <p:cNvPr id="44063" name="Line 34"/>
          <p:cNvSpPr>
            <a:spLocks noChangeShapeType="1"/>
          </p:cNvSpPr>
          <p:nvPr/>
        </p:nvSpPr>
        <p:spPr bwMode="auto">
          <a:xfrm>
            <a:off x="1679352" y="4019178"/>
            <a:ext cx="1587" cy="82550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64" name="Rectangle 35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5" name="Rectangle 36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66" name="Rectangle 37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7" name="Rectangle 38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68" name="Rectangle 39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69" name="Rectangle 40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0" name="Rectangle 41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71" name="Rectangle 42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2" name="Rectangle 43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73" name="Rectangle 44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4" name="Rectangle 45"/>
          <p:cNvSpPr>
            <a:spLocks noChangeArrowheads="1"/>
          </p:cNvSpPr>
          <p:nvPr/>
        </p:nvSpPr>
        <p:spPr bwMode="auto">
          <a:xfrm>
            <a:off x="1466627" y="4538290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75" name="Rectangle 46"/>
          <p:cNvSpPr>
            <a:spLocks noChangeArrowheads="1"/>
          </p:cNvSpPr>
          <p:nvPr/>
        </p:nvSpPr>
        <p:spPr bwMode="auto">
          <a:xfrm>
            <a:off x="1466627" y="45382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6" name="Line 47"/>
          <p:cNvSpPr>
            <a:spLocks noChangeShapeType="1"/>
          </p:cNvSpPr>
          <p:nvPr/>
        </p:nvSpPr>
        <p:spPr bwMode="auto">
          <a:xfrm flipH="1">
            <a:off x="2574702" y="5339978"/>
            <a:ext cx="2806700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77" name="Rectangle 49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8" name="Rectangle 51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79" name="Rectangle 53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0" name="Rectangle 55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1" name="Rectangle 57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2" name="Rectangle 59"/>
          <p:cNvSpPr>
            <a:spLocks noChangeArrowheads="1"/>
          </p:cNvSpPr>
          <p:nvPr/>
        </p:nvSpPr>
        <p:spPr bwMode="auto">
          <a:xfrm>
            <a:off x="2692177" y="5033590"/>
            <a:ext cx="1889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3" name="Line 60"/>
          <p:cNvSpPr>
            <a:spLocks noChangeShapeType="1"/>
          </p:cNvSpPr>
          <p:nvPr/>
        </p:nvSpPr>
        <p:spPr bwMode="auto">
          <a:xfrm>
            <a:off x="7008589" y="3947740"/>
            <a:ext cx="1588" cy="1014413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84" name="Rectangle 61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85" name="Rectangle 62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6" name="Rectangle 63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87" name="Rectangle 64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88" name="Rectangle 65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89" name="Rectangle 66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90" name="Rectangle 67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91" name="Rectangle 68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92" name="Rectangle 69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93" name="Rectangle 70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94" name="Rectangle 71"/>
          <p:cNvSpPr>
            <a:spLocks noChangeArrowheads="1"/>
          </p:cNvSpPr>
          <p:nvPr/>
        </p:nvSpPr>
        <p:spPr bwMode="auto">
          <a:xfrm>
            <a:off x="6795864" y="4655765"/>
            <a:ext cx="117475" cy="306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95" name="Rectangle 72"/>
          <p:cNvSpPr>
            <a:spLocks noChangeArrowheads="1"/>
          </p:cNvSpPr>
          <p:nvPr/>
        </p:nvSpPr>
        <p:spPr bwMode="auto">
          <a:xfrm>
            <a:off x="6795864" y="4655765"/>
            <a:ext cx="1889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4096" name="Rectangle 73"/>
          <p:cNvSpPr>
            <a:spLocks noChangeArrowheads="1"/>
          </p:cNvSpPr>
          <p:nvPr/>
        </p:nvSpPr>
        <p:spPr bwMode="auto">
          <a:xfrm>
            <a:off x="5392514" y="4973265"/>
            <a:ext cx="1698625" cy="874713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097" name="Line 74"/>
          <p:cNvSpPr>
            <a:spLocks noChangeShapeType="1"/>
          </p:cNvSpPr>
          <p:nvPr/>
        </p:nvSpPr>
        <p:spPr bwMode="auto">
          <a:xfrm>
            <a:off x="5405214" y="5411415"/>
            <a:ext cx="1673225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098" name="Rectangle 75"/>
          <p:cNvSpPr>
            <a:spLocks noChangeArrowheads="1"/>
          </p:cNvSpPr>
          <p:nvPr/>
        </p:nvSpPr>
        <p:spPr bwMode="auto">
          <a:xfrm>
            <a:off x="5475064" y="5079628"/>
            <a:ext cx="15843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SpecificFlight</a:t>
            </a:r>
            <a:endParaRPr lang="en-CA" altLang="en-US" b="0"/>
          </a:p>
        </p:txBody>
      </p:sp>
      <p:sp>
        <p:nvSpPr>
          <p:cNvPr id="44099" name="Rectangle 76"/>
          <p:cNvSpPr>
            <a:spLocks noChangeArrowheads="1"/>
          </p:cNvSpPr>
          <p:nvPr/>
        </p:nvSpPr>
        <p:spPr bwMode="auto">
          <a:xfrm>
            <a:off x="5594127" y="5528890"/>
            <a:ext cx="51911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date</a:t>
            </a:r>
            <a:endParaRPr lang="en-CA" altLang="en-US" b="0"/>
          </a:p>
        </p:txBody>
      </p:sp>
      <p:sp>
        <p:nvSpPr>
          <p:cNvPr id="44100" name="Rectangle 77"/>
          <p:cNvSpPr>
            <a:spLocks noChangeArrowheads="1"/>
          </p:cNvSpPr>
          <p:nvPr/>
        </p:nvSpPr>
        <p:spPr bwMode="auto">
          <a:xfrm>
            <a:off x="3824064" y="3146053"/>
            <a:ext cx="636588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  <a:endParaRPr lang="en-CA" altLang="en-US" b="0"/>
          </a:p>
        </p:txBody>
      </p:sp>
      <p:sp>
        <p:nvSpPr>
          <p:cNvPr id="44101" name="Rectangle 78"/>
          <p:cNvSpPr>
            <a:spLocks noChangeArrowheads="1"/>
          </p:cNvSpPr>
          <p:nvPr/>
        </p:nvSpPr>
        <p:spPr bwMode="auto">
          <a:xfrm>
            <a:off x="3824064" y="3428628"/>
            <a:ext cx="170656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employeeNumber</a:t>
            </a:r>
            <a:endParaRPr lang="en-CA" altLang="en-US" b="0"/>
          </a:p>
        </p:txBody>
      </p:sp>
      <p:sp>
        <p:nvSpPr>
          <p:cNvPr id="44102" name="Rectangle 79"/>
          <p:cNvSpPr>
            <a:spLocks noChangeArrowheads="1"/>
          </p:cNvSpPr>
          <p:nvPr/>
        </p:nvSpPr>
        <p:spPr bwMode="auto">
          <a:xfrm>
            <a:off x="3670077" y="2709490"/>
            <a:ext cx="2076450" cy="1298575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103" name="Line 80"/>
          <p:cNvSpPr>
            <a:spLocks noChangeShapeType="1"/>
          </p:cNvSpPr>
          <p:nvPr/>
        </p:nvSpPr>
        <p:spPr bwMode="auto">
          <a:xfrm flipH="1">
            <a:off x="3682777" y="3122240"/>
            <a:ext cx="2052637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104" name="Rectangle 81"/>
          <p:cNvSpPr>
            <a:spLocks noChangeArrowheads="1"/>
          </p:cNvSpPr>
          <p:nvPr/>
        </p:nvSpPr>
        <p:spPr bwMode="auto">
          <a:xfrm>
            <a:off x="4130452" y="2744415"/>
            <a:ext cx="124936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Employee</a:t>
            </a:r>
            <a:endParaRPr lang="en-CA" altLang="en-US" b="0"/>
          </a:p>
        </p:txBody>
      </p:sp>
      <p:sp>
        <p:nvSpPr>
          <p:cNvPr id="44105" name="Rectangle 82"/>
          <p:cNvSpPr>
            <a:spLocks noChangeArrowheads="1"/>
          </p:cNvSpPr>
          <p:nvPr/>
        </p:nvSpPr>
        <p:spPr bwMode="auto">
          <a:xfrm>
            <a:off x="3824064" y="3688978"/>
            <a:ext cx="1119188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jobFunction</a:t>
            </a:r>
            <a:endParaRPr lang="en-CA" altLang="en-US" b="0"/>
          </a:p>
        </p:txBody>
      </p:sp>
      <p:sp>
        <p:nvSpPr>
          <p:cNvPr id="44106" name="Rectangle 83"/>
          <p:cNvSpPr>
            <a:spLocks noChangeArrowheads="1"/>
          </p:cNvSpPr>
          <p:nvPr/>
        </p:nvSpPr>
        <p:spPr bwMode="auto">
          <a:xfrm>
            <a:off x="1099914" y="4846265"/>
            <a:ext cx="1463675" cy="874713"/>
          </a:xfrm>
          <a:prstGeom prst="rect">
            <a:avLst/>
          </a:prstGeom>
          <a:noFill/>
          <a:ln w="23813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4107" name="Line 84"/>
          <p:cNvSpPr>
            <a:spLocks noChangeShapeType="1"/>
          </p:cNvSpPr>
          <p:nvPr/>
        </p:nvSpPr>
        <p:spPr bwMode="auto">
          <a:xfrm>
            <a:off x="1112614" y="5282828"/>
            <a:ext cx="1438275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4108" name="Rectangle 85"/>
          <p:cNvSpPr>
            <a:spLocks noChangeArrowheads="1"/>
          </p:cNvSpPr>
          <p:nvPr/>
        </p:nvSpPr>
        <p:spPr bwMode="auto">
          <a:xfrm>
            <a:off x="1371377" y="4952628"/>
            <a:ext cx="9667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900">
                <a:solidFill>
                  <a:srgbClr val="000000"/>
                </a:solidFill>
                <a:latin typeface="Arial" panose="020B0604020202020204" pitchFamily="34" charset="0"/>
              </a:rPr>
              <a:t>Booking</a:t>
            </a:r>
            <a:endParaRPr lang="en-CA" altLang="en-US" b="0"/>
          </a:p>
        </p:txBody>
      </p:sp>
      <p:sp>
        <p:nvSpPr>
          <p:cNvPr id="44109" name="Rectangle 86"/>
          <p:cNvSpPr>
            <a:spLocks noChangeArrowheads="1"/>
          </p:cNvSpPr>
          <p:nvPr/>
        </p:nvSpPr>
        <p:spPr bwMode="auto">
          <a:xfrm>
            <a:off x="1301527" y="5400303"/>
            <a:ext cx="11779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seatNumber</a:t>
            </a:r>
            <a:endParaRPr lang="en-CA" altLang="en-US" b="0"/>
          </a:p>
        </p:txBody>
      </p:sp>
      <p:sp>
        <p:nvSpPr>
          <p:cNvPr id="44110" name="Rectangle 87"/>
          <p:cNvSpPr>
            <a:spLocks noChangeArrowheads="1"/>
          </p:cNvSpPr>
          <p:nvPr/>
        </p:nvSpPr>
        <p:spPr bwMode="auto">
          <a:xfrm>
            <a:off x="995139" y="3382590"/>
            <a:ext cx="63658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  <a:endParaRPr lang="en-CA" altLang="en-US" b="0"/>
          </a:p>
        </p:txBody>
      </p:sp>
      <p:sp>
        <p:nvSpPr>
          <p:cNvPr id="44111" name="Rectangle 88"/>
          <p:cNvSpPr>
            <a:spLocks noChangeArrowheads="1"/>
          </p:cNvSpPr>
          <p:nvPr/>
        </p:nvSpPr>
        <p:spPr bwMode="auto">
          <a:xfrm>
            <a:off x="995139" y="3665165"/>
            <a:ext cx="82550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700" b="0">
                <a:solidFill>
                  <a:srgbClr val="000000"/>
                </a:solidFill>
                <a:latin typeface="Arial" panose="020B0604020202020204" pitchFamily="34" charset="0"/>
              </a:rPr>
              <a:t>number</a:t>
            </a:r>
            <a:endParaRPr lang="en-CA" altLang="en-US" b="0"/>
          </a:p>
        </p:txBody>
      </p:sp>
      <p:sp>
        <p:nvSpPr>
          <p:cNvPr id="44112" name="Line 89"/>
          <p:cNvSpPr>
            <a:spLocks noChangeShapeType="1"/>
          </p:cNvSpPr>
          <p:nvPr/>
        </p:nvSpPr>
        <p:spPr bwMode="auto">
          <a:xfrm>
            <a:off x="806227" y="3334965"/>
            <a:ext cx="1839912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922841" cy="1320800"/>
          </a:xfrm>
        </p:spPr>
        <p:txBody>
          <a:bodyPr/>
          <a:lstStyle/>
          <a:p>
            <a:pPr algn="just"/>
            <a:r>
              <a:rPr lang="en-US" altLang="en-US" dirty="0">
                <a:cs typeface="Times" panose="02020603050405020304" pitchFamily="18" charset="0"/>
              </a:rPr>
              <a:t>Identifying generalizations and interfaces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2160590"/>
            <a:ext cx="8066857" cy="3880773"/>
          </a:xfrm>
        </p:spPr>
        <p:txBody>
          <a:bodyPr/>
          <a:lstStyle/>
          <a:p>
            <a:pPr lvl="1" algn="just">
              <a:lnSpc>
                <a:spcPct val="90000"/>
              </a:lnSpc>
            </a:pPr>
            <a:r>
              <a:rPr lang="en-GB" altLang="en-US" sz="1800" dirty="0">
                <a:cs typeface="Times" panose="02020603050405020304" pitchFamily="18" charset="0"/>
              </a:rPr>
              <a:t>There are two ways to identify generalizations: </a:t>
            </a:r>
          </a:p>
          <a:p>
            <a:pPr lvl="2" algn="just">
              <a:lnSpc>
                <a:spcPct val="90000"/>
              </a:lnSpc>
            </a:pPr>
            <a:r>
              <a:rPr lang="en-GB" altLang="en-US" sz="1600" dirty="0">
                <a:cs typeface="Times" panose="02020603050405020304" pitchFamily="18" charset="0"/>
              </a:rPr>
              <a:t>bottom-up</a:t>
            </a:r>
          </a:p>
          <a:p>
            <a:pPr lvl="3" algn="just">
              <a:lnSpc>
                <a:spcPct val="90000"/>
              </a:lnSpc>
            </a:pPr>
            <a:r>
              <a:rPr lang="en-GB" altLang="en-US" sz="1400" dirty="0">
                <a:cs typeface="Times" panose="02020603050405020304" pitchFamily="18" charset="0"/>
              </a:rPr>
              <a:t>Group together similar classes creating a new superclass</a:t>
            </a:r>
            <a:r>
              <a:rPr lang="en-US" altLang="en-US" sz="1400" dirty="0">
                <a:cs typeface="Times" panose="02020603050405020304" pitchFamily="18" charset="0"/>
              </a:rPr>
              <a:t> </a:t>
            </a:r>
            <a:endParaRPr lang="en-GB" altLang="en-US" sz="1400" dirty="0">
              <a:cs typeface="Times" panose="02020603050405020304" pitchFamily="18" charset="0"/>
            </a:endParaRPr>
          </a:p>
          <a:p>
            <a:pPr lvl="2" algn="just">
              <a:lnSpc>
                <a:spcPct val="90000"/>
              </a:lnSpc>
            </a:pPr>
            <a:r>
              <a:rPr lang="en-GB" altLang="en-US" sz="1600" dirty="0">
                <a:cs typeface="Times" panose="02020603050405020304" pitchFamily="18" charset="0"/>
              </a:rPr>
              <a:t>top-down</a:t>
            </a:r>
          </a:p>
          <a:p>
            <a:pPr lvl="3" algn="just">
              <a:lnSpc>
                <a:spcPct val="90000"/>
              </a:lnSpc>
            </a:pPr>
            <a:r>
              <a:rPr lang="en-US" altLang="en-US" sz="1400" dirty="0">
                <a:cs typeface="Times New Roman" panose="02020603050405020304" pitchFamily="18" charset="0"/>
              </a:rPr>
              <a:t>Look for more general classes first, specialize them if needed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1800" dirty="0">
                <a:cs typeface="Times" panose="02020603050405020304" pitchFamily="18" charset="0"/>
              </a:rPr>
              <a:t>Create an </a:t>
            </a:r>
            <a:r>
              <a:rPr lang="en-US" altLang="en-US" sz="1800" i="1" dirty="0">
                <a:solidFill>
                  <a:srgbClr val="FF0000"/>
                </a:solidFill>
                <a:cs typeface="Times" panose="02020603050405020304" pitchFamily="18" charset="0"/>
              </a:rPr>
              <a:t>interface</a:t>
            </a:r>
            <a:r>
              <a:rPr lang="en-US" altLang="en-US" sz="1800" dirty="0">
                <a:cs typeface="Times" panose="02020603050405020304" pitchFamily="18" charset="0"/>
              </a:rPr>
              <a:t>, instead of a  superclass if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The classes are very dissimilar except for having a few operations in common</a:t>
            </a:r>
            <a:r>
              <a:rPr lang="en-US" altLang="en-US" sz="1600" dirty="0">
                <a:cs typeface="Times New Roman" panose="02020603050405020304" pitchFamily="18" charset="0"/>
              </a:rPr>
              <a:t>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One or more of the classes already have their own super classes</a:t>
            </a:r>
            <a:r>
              <a:rPr lang="en-US" altLang="en-US" sz="1600" dirty="0">
                <a:cs typeface="Times New Roman" panose="02020603050405020304" pitchFamily="18" charset="0"/>
              </a:rPr>
              <a:t>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Different implementations </a:t>
            </a:r>
            <a:r>
              <a:rPr lang="en-US" altLang="en-US" dirty="0">
                <a:cs typeface="Times" panose="02020603050405020304" pitchFamily="18" charset="0"/>
              </a:rPr>
              <a:t>of the same class might be available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598B5B-7F4C-48EC-9529-1029CD8D020C}" type="slidenum">
              <a:rPr lang="en-US" altLang="en-US" sz="1400" b="0" smtClean="0"/>
              <a:pPr>
                <a:spcBef>
                  <a:spcPct val="0"/>
                </a:spcBef>
              </a:pPr>
              <a:t>43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 New Roman" panose="02020603050405020304" pitchFamily="18" charset="0"/>
              </a:rPr>
              <a:t>An example (generalization)</a:t>
            </a:r>
          </a:p>
        </p:txBody>
      </p:sp>
      <p:sp>
        <p:nvSpPr>
          <p:cNvPr id="460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6CBB965-B390-4BE9-910F-A4CDE5D35093}" type="slidenum">
              <a:rPr lang="en-US" altLang="en-US" sz="1400" b="0" smtClean="0"/>
              <a:pPr>
                <a:spcBef>
                  <a:spcPct val="0"/>
                </a:spcBef>
              </a:pPr>
              <a:t>44</a:t>
            </a:fld>
            <a:endParaRPr lang="en-US" altLang="en-US" sz="1400" b="0"/>
          </a:p>
        </p:txBody>
      </p:sp>
      <p:sp>
        <p:nvSpPr>
          <p:cNvPr id="46084" name="Line 6"/>
          <p:cNvSpPr>
            <a:spLocks noChangeShapeType="1"/>
          </p:cNvSpPr>
          <p:nvPr/>
        </p:nvSpPr>
        <p:spPr bwMode="auto">
          <a:xfrm>
            <a:off x="5992813" y="3249613"/>
            <a:ext cx="446087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85" name="Line 7"/>
          <p:cNvSpPr>
            <a:spLocks noChangeShapeType="1"/>
          </p:cNvSpPr>
          <p:nvPr/>
        </p:nvSpPr>
        <p:spPr bwMode="auto">
          <a:xfrm>
            <a:off x="6438900" y="3249613"/>
            <a:ext cx="1588" cy="333375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86" name="Line 8"/>
          <p:cNvSpPr>
            <a:spLocks noChangeShapeType="1"/>
          </p:cNvSpPr>
          <p:nvPr/>
        </p:nvSpPr>
        <p:spPr bwMode="auto">
          <a:xfrm flipH="1">
            <a:off x="5992813" y="3582988"/>
            <a:ext cx="446087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87" name="Rectangle 10"/>
          <p:cNvSpPr>
            <a:spLocks noChangeArrowheads="1"/>
          </p:cNvSpPr>
          <p:nvPr/>
        </p:nvSpPr>
        <p:spPr bwMode="auto">
          <a:xfrm>
            <a:off x="6103938" y="2960688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088" name="Rectangle 11"/>
          <p:cNvSpPr>
            <a:spLocks noChangeArrowheads="1"/>
          </p:cNvSpPr>
          <p:nvPr/>
        </p:nvSpPr>
        <p:spPr bwMode="auto">
          <a:xfrm>
            <a:off x="6103938" y="3582988"/>
            <a:ext cx="10683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supervisor</a:t>
            </a:r>
            <a:endParaRPr lang="en-CA" altLang="en-US" b="0"/>
          </a:p>
        </p:txBody>
      </p:sp>
      <p:sp>
        <p:nvSpPr>
          <p:cNvPr id="46089" name="Rectangle 12"/>
          <p:cNvSpPr>
            <a:spLocks noChangeArrowheads="1"/>
          </p:cNvSpPr>
          <p:nvPr/>
        </p:nvSpPr>
        <p:spPr bwMode="auto">
          <a:xfrm>
            <a:off x="7116763" y="2681288"/>
            <a:ext cx="1558925" cy="1090612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090" name="Line 13"/>
          <p:cNvSpPr>
            <a:spLocks noChangeShapeType="1"/>
          </p:cNvSpPr>
          <p:nvPr/>
        </p:nvSpPr>
        <p:spPr bwMode="auto">
          <a:xfrm>
            <a:off x="7127875" y="3094038"/>
            <a:ext cx="1536700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91" name="Rectangle 14"/>
          <p:cNvSpPr>
            <a:spLocks noChangeArrowheads="1"/>
          </p:cNvSpPr>
          <p:nvPr/>
        </p:nvSpPr>
        <p:spPr bwMode="auto">
          <a:xfrm>
            <a:off x="7194550" y="2782888"/>
            <a:ext cx="1473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RegularFlight</a:t>
            </a:r>
            <a:endParaRPr lang="en-CA" altLang="en-US" b="0"/>
          </a:p>
        </p:txBody>
      </p:sp>
      <p:sp>
        <p:nvSpPr>
          <p:cNvPr id="46092" name="Rectangle 15"/>
          <p:cNvSpPr>
            <a:spLocks noChangeArrowheads="1"/>
          </p:cNvSpPr>
          <p:nvPr/>
        </p:nvSpPr>
        <p:spPr bwMode="auto">
          <a:xfrm>
            <a:off x="7307263" y="3205163"/>
            <a:ext cx="490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time</a:t>
            </a:r>
            <a:endParaRPr lang="en-CA" altLang="en-US" b="0"/>
          </a:p>
        </p:txBody>
      </p:sp>
      <p:sp>
        <p:nvSpPr>
          <p:cNvPr id="46093" name="Rectangle 16"/>
          <p:cNvSpPr>
            <a:spLocks noChangeArrowheads="1"/>
          </p:cNvSpPr>
          <p:nvPr/>
        </p:nvSpPr>
        <p:spPr bwMode="auto">
          <a:xfrm>
            <a:off x="7307263" y="3471863"/>
            <a:ext cx="1150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flightNumber</a:t>
            </a:r>
            <a:endParaRPr lang="en-CA" altLang="en-US" b="0"/>
          </a:p>
        </p:txBody>
      </p:sp>
      <p:sp>
        <p:nvSpPr>
          <p:cNvPr id="46094" name="Line 17"/>
          <p:cNvSpPr>
            <a:spLocks noChangeShapeType="1"/>
          </p:cNvSpPr>
          <p:nvPr/>
        </p:nvSpPr>
        <p:spPr bwMode="auto">
          <a:xfrm>
            <a:off x="5815013" y="3849688"/>
            <a:ext cx="1587" cy="890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095" name="Rectangle 18"/>
          <p:cNvSpPr>
            <a:spLocks noChangeArrowheads="1"/>
          </p:cNvSpPr>
          <p:nvPr/>
        </p:nvSpPr>
        <p:spPr bwMode="auto">
          <a:xfrm>
            <a:off x="5614988" y="3871913"/>
            <a:ext cx="111125" cy="2905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096" name="Rectangle 19"/>
          <p:cNvSpPr>
            <a:spLocks noChangeArrowheads="1"/>
          </p:cNvSpPr>
          <p:nvPr/>
        </p:nvSpPr>
        <p:spPr bwMode="auto">
          <a:xfrm>
            <a:off x="5614988" y="387350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097" name="Rectangle 20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098" name="Rectangle 21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099" name="Rectangle 22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0" name="Rectangle 23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1" name="Rectangle 24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2" name="Rectangle 25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3" name="Rectangle 26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4" name="Rectangle 27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5" name="Rectangle 28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6" name="Rectangle 29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7" name="Rectangle 30"/>
          <p:cNvSpPr>
            <a:spLocks noChangeArrowheads="1"/>
          </p:cNvSpPr>
          <p:nvPr/>
        </p:nvSpPr>
        <p:spPr bwMode="auto">
          <a:xfrm>
            <a:off x="5614988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08" name="Rectangle 31"/>
          <p:cNvSpPr>
            <a:spLocks noChangeArrowheads="1"/>
          </p:cNvSpPr>
          <p:nvPr/>
        </p:nvSpPr>
        <p:spPr bwMode="auto">
          <a:xfrm>
            <a:off x="5614988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09" name="Rectangle 32"/>
          <p:cNvSpPr>
            <a:spLocks noChangeArrowheads="1"/>
          </p:cNvSpPr>
          <p:nvPr/>
        </p:nvSpPr>
        <p:spPr bwMode="auto">
          <a:xfrm>
            <a:off x="1306513" y="3194050"/>
            <a:ext cx="1781175" cy="644525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0" name="Rectangle 33"/>
          <p:cNvSpPr>
            <a:spLocks noChangeArrowheads="1"/>
          </p:cNvSpPr>
          <p:nvPr/>
        </p:nvSpPr>
        <p:spPr bwMode="auto">
          <a:xfrm>
            <a:off x="1384300" y="3294063"/>
            <a:ext cx="1651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PassengerRole</a:t>
            </a:r>
            <a:endParaRPr lang="en-CA" altLang="en-US" b="0"/>
          </a:p>
        </p:txBody>
      </p:sp>
      <p:sp>
        <p:nvSpPr>
          <p:cNvPr id="46111" name="Line 34"/>
          <p:cNvSpPr>
            <a:spLocks noChangeShapeType="1"/>
          </p:cNvSpPr>
          <p:nvPr/>
        </p:nvSpPr>
        <p:spPr bwMode="auto">
          <a:xfrm>
            <a:off x="2141538" y="3849688"/>
            <a:ext cx="1587" cy="77946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12" name="Rectangle 35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3" name="Rectangle 36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14" name="Rectangle 37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5" name="Rectangle 38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16" name="Rectangle 39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7" name="Rectangle 40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18" name="Rectangle 41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19" name="Rectangle 42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0" name="Rectangle 43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21" name="Rectangle 44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2" name="Rectangle 45"/>
          <p:cNvSpPr>
            <a:spLocks noChangeArrowheads="1"/>
          </p:cNvSpPr>
          <p:nvPr/>
        </p:nvSpPr>
        <p:spPr bwMode="auto">
          <a:xfrm>
            <a:off x="1941513" y="4340225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23" name="Rectangle 46"/>
          <p:cNvSpPr>
            <a:spLocks noChangeArrowheads="1"/>
          </p:cNvSpPr>
          <p:nvPr/>
        </p:nvSpPr>
        <p:spPr bwMode="auto">
          <a:xfrm>
            <a:off x="1941513" y="4340225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4" name="Line 47"/>
          <p:cNvSpPr>
            <a:spLocks noChangeShapeType="1"/>
          </p:cNvSpPr>
          <p:nvPr/>
        </p:nvSpPr>
        <p:spPr bwMode="auto">
          <a:xfrm flipH="1">
            <a:off x="2987675" y="5097463"/>
            <a:ext cx="2649538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25" name="Rectangle 48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26" name="Rectangle 49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7" name="Rectangle 50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28" name="Rectangle 51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29" name="Rectangle 52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0" name="Rectangle 53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31" name="Rectangle 54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2" name="Rectangle 55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33" name="Rectangle 56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4" name="Rectangle 57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35" name="Rectangle 58"/>
          <p:cNvSpPr>
            <a:spLocks noChangeArrowheads="1"/>
          </p:cNvSpPr>
          <p:nvPr/>
        </p:nvSpPr>
        <p:spPr bwMode="auto">
          <a:xfrm>
            <a:off x="3098800" y="4806950"/>
            <a:ext cx="111125" cy="2905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6" name="Rectangle 59"/>
          <p:cNvSpPr>
            <a:spLocks noChangeArrowheads="1"/>
          </p:cNvSpPr>
          <p:nvPr/>
        </p:nvSpPr>
        <p:spPr bwMode="auto">
          <a:xfrm>
            <a:off x="3098800" y="48069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37" name="Line 60"/>
          <p:cNvSpPr>
            <a:spLocks noChangeShapeType="1"/>
          </p:cNvSpPr>
          <p:nvPr/>
        </p:nvSpPr>
        <p:spPr bwMode="auto">
          <a:xfrm>
            <a:off x="7172325" y="3783013"/>
            <a:ext cx="1588" cy="957262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38" name="Rectangle 61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39" name="Rectangle 62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0" name="Rectangle 63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1" name="Rectangle 64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2" name="Rectangle 65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3" name="Rectangle 66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4" name="Rectangle 67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5" name="Rectangle 68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6" name="Rectangle 69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7" name="Rectangle 70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48" name="Rectangle 71"/>
          <p:cNvSpPr>
            <a:spLocks noChangeArrowheads="1"/>
          </p:cNvSpPr>
          <p:nvPr/>
        </p:nvSpPr>
        <p:spPr bwMode="auto">
          <a:xfrm>
            <a:off x="6972300" y="4451350"/>
            <a:ext cx="111125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49" name="Rectangle 72"/>
          <p:cNvSpPr>
            <a:spLocks noChangeArrowheads="1"/>
          </p:cNvSpPr>
          <p:nvPr/>
        </p:nvSpPr>
        <p:spPr bwMode="auto">
          <a:xfrm>
            <a:off x="6972300" y="4451350"/>
            <a:ext cx="1778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*</a:t>
            </a:r>
            <a:endParaRPr lang="en-CA" altLang="en-US" b="0"/>
          </a:p>
        </p:txBody>
      </p:sp>
      <p:sp>
        <p:nvSpPr>
          <p:cNvPr id="46150" name="Rectangle 73"/>
          <p:cNvSpPr>
            <a:spLocks noChangeArrowheads="1"/>
          </p:cNvSpPr>
          <p:nvPr/>
        </p:nvSpPr>
        <p:spPr bwMode="auto">
          <a:xfrm>
            <a:off x="5648325" y="4751388"/>
            <a:ext cx="1601788" cy="823912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51" name="Line 74"/>
          <p:cNvSpPr>
            <a:spLocks noChangeShapeType="1"/>
          </p:cNvSpPr>
          <p:nvPr/>
        </p:nvSpPr>
        <p:spPr bwMode="auto">
          <a:xfrm>
            <a:off x="5659438" y="5164138"/>
            <a:ext cx="1579562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52" name="Rectangle 75"/>
          <p:cNvSpPr>
            <a:spLocks noChangeArrowheads="1"/>
          </p:cNvSpPr>
          <p:nvPr/>
        </p:nvSpPr>
        <p:spPr bwMode="auto">
          <a:xfrm>
            <a:off x="5726113" y="4852988"/>
            <a:ext cx="1498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SpecificFlight</a:t>
            </a:r>
            <a:endParaRPr lang="en-CA" altLang="en-US" b="0"/>
          </a:p>
        </p:txBody>
      </p:sp>
      <p:sp>
        <p:nvSpPr>
          <p:cNvPr id="46153" name="Rectangle 76"/>
          <p:cNvSpPr>
            <a:spLocks noChangeArrowheads="1"/>
          </p:cNvSpPr>
          <p:nvPr/>
        </p:nvSpPr>
        <p:spPr bwMode="auto">
          <a:xfrm>
            <a:off x="5837238" y="5275263"/>
            <a:ext cx="4905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date</a:t>
            </a:r>
            <a:endParaRPr lang="en-CA" altLang="en-US" b="0"/>
          </a:p>
        </p:txBody>
      </p:sp>
      <p:sp>
        <p:nvSpPr>
          <p:cNvPr id="46154" name="Rectangle 77"/>
          <p:cNvSpPr>
            <a:spLocks noChangeArrowheads="1"/>
          </p:cNvSpPr>
          <p:nvPr/>
        </p:nvSpPr>
        <p:spPr bwMode="auto">
          <a:xfrm>
            <a:off x="4422775" y="1412875"/>
            <a:ext cx="1314450" cy="1090613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55" name="Line 78"/>
          <p:cNvSpPr>
            <a:spLocks noChangeShapeType="1"/>
          </p:cNvSpPr>
          <p:nvPr/>
        </p:nvSpPr>
        <p:spPr bwMode="auto">
          <a:xfrm>
            <a:off x="4433888" y="1824038"/>
            <a:ext cx="1292225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56" name="Rectangle 79"/>
          <p:cNvSpPr>
            <a:spLocks noChangeArrowheads="1"/>
          </p:cNvSpPr>
          <p:nvPr/>
        </p:nvSpPr>
        <p:spPr bwMode="auto">
          <a:xfrm>
            <a:off x="4702175" y="1512888"/>
            <a:ext cx="89058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Person</a:t>
            </a:r>
            <a:endParaRPr lang="en-CA" altLang="en-US" b="0"/>
          </a:p>
        </p:txBody>
      </p:sp>
      <p:sp>
        <p:nvSpPr>
          <p:cNvPr id="46157" name="Rectangle 80"/>
          <p:cNvSpPr>
            <a:spLocks noChangeArrowheads="1"/>
          </p:cNvSpPr>
          <p:nvPr/>
        </p:nvSpPr>
        <p:spPr bwMode="auto">
          <a:xfrm>
            <a:off x="4613275" y="1936750"/>
            <a:ext cx="601663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name</a:t>
            </a:r>
            <a:endParaRPr lang="en-CA" altLang="en-US" b="0"/>
          </a:p>
        </p:txBody>
      </p:sp>
      <p:sp>
        <p:nvSpPr>
          <p:cNvPr id="46158" name="Rectangle 81"/>
          <p:cNvSpPr>
            <a:spLocks noChangeArrowheads="1"/>
          </p:cNvSpPr>
          <p:nvPr/>
        </p:nvSpPr>
        <p:spPr bwMode="auto">
          <a:xfrm>
            <a:off x="4613275" y="2203450"/>
            <a:ext cx="879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idNumber</a:t>
            </a:r>
            <a:endParaRPr lang="en-CA" altLang="en-US" b="0"/>
          </a:p>
        </p:txBody>
      </p:sp>
      <p:sp>
        <p:nvSpPr>
          <p:cNvPr id="46159" name="Line 82"/>
          <p:cNvSpPr>
            <a:spLocks noChangeShapeType="1"/>
          </p:cNvSpPr>
          <p:nvPr/>
        </p:nvSpPr>
        <p:spPr bwMode="auto">
          <a:xfrm flipH="1">
            <a:off x="3521075" y="1912938"/>
            <a:ext cx="890588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60" name="Rectangle 84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1" name="Rectangle 86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2" name="Rectangle 88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3" name="Rectangle 90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4" name="Rectangle 92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5" name="Rectangle 94"/>
          <p:cNvSpPr>
            <a:spLocks noChangeArrowheads="1"/>
          </p:cNvSpPr>
          <p:nvPr/>
        </p:nvSpPr>
        <p:spPr bwMode="auto">
          <a:xfrm>
            <a:off x="3633788" y="1624013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0..2</a:t>
            </a:r>
            <a:endParaRPr lang="en-CA" altLang="en-US" b="0"/>
          </a:p>
        </p:txBody>
      </p:sp>
      <p:sp>
        <p:nvSpPr>
          <p:cNvPr id="46166" name="Line 95"/>
          <p:cNvSpPr>
            <a:spLocks noChangeShapeType="1"/>
          </p:cNvSpPr>
          <p:nvPr/>
        </p:nvSpPr>
        <p:spPr bwMode="auto">
          <a:xfrm>
            <a:off x="2608263" y="2825750"/>
            <a:ext cx="2516187" cy="15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67" name="Line 96"/>
          <p:cNvSpPr>
            <a:spLocks noChangeShapeType="1"/>
          </p:cNvSpPr>
          <p:nvPr/>
        </p:nvSpPr>
        <p:spPr bwMode="auto">
          <a:xfrm>
            <a:off x="5124450" y="2825750"/>
            <a:ext cx="1588" cy="1793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68" name="Line 97"/>
          <p:cNvSpPr>
            <a:spLocks noChangeShapeType="1"/>
          </p:cNvSpPr>
          <p:nvPr/>
        </p:nvSpPr>
        <p:spPr bwMode="auto">
          <a:xfrm>
            <a:off x="2608263" y="2247900"/>
            <a:ext cx="1587" cy="57785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69" name="Freeform 98"/>
          <p:cNvSpPr>
            <a:spLocks/>
          </p:cNvSpPr>
          <p:nvPr/>
        </p:nvSpPr>
        <p:spPr bwMode="auto">
          <a:xfrm>
            <a:off x="2430463" y="2247900"/>
            <a:ext cx="334962" cy="266700"/>
          </a:xfrm>
          <a:custGeom>
            <a:avLst/>
            <a:gdLst>
              <a:gd name="T0" fmla="*/ 2147483646 w 211"/>
              <a:gd name="T1" fmla="*/ 0 h 168"/>
              <a:gd name="T2" fmla="*/ 2147483646 w 211"/>
              <a:gd name="T3" fmla="*/ 2147483646 h 168"/>
              <a:gd name="T4" fmla="*/ 0 w 211"/>
              <a:gd name="T5" fmla="*/ 2147483646 h 168"/>
              <a:gd name="T6" fmla="*/ 2147483646 w 211"/>
              <a:gd name="T7" fmla="*/ 0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168"/>
              <a:gd name="T14" fmla="*/ 211 w 211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168">
                <a:moveTo>
                  <a:pt x="112" y="0"/>
                </a:moveTo>
                <a:lnTo>
                  <a:pt x="211" y="168"/>
                </a:lnTo>
                <a:lnTo>
                  <a:pt x="0" y="168"/>
                </a:lnTo>
                <a:lnTo>
                  <a:pt x="1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0" name="Freeform 99"/>
          <p:cNvSpPr>
            <a:spLocks/>
          </p:cNvSpPr>
          <p:nvPr/>
        </p:nvSpPr>
        <p:spPr bwMode="auto">
          <a:xfrm>
            <a:off x="2430463" y="2247900"/>
            <a:ext cx="334962" cy="266700"/>
          </a:xfrm>
          <a:custGeom>
            <a:avLst/>
            <a:gdLst>
              <a:gd name="T0" fmla="*/ 2147483646 w 211"/>
              <a:gd name="T1" fmla="*/ 0 h 168"/>
              <a:gd name="T2" fmla="*/ 2147483646 w 211"/>
              <a:gd name="T3" fmla="*/ 2147483646 h 168"/>
              <a:gd name="T4" fmla="*/ 0 w 211"/>
              <a:gd name="T5" fmla="*/ 2147483646 h 168"/>
              <a:gd name="T6" fmla="*/ 2147483646 w 211"/>
              <a:gd name="T7" fmla="*/ 0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168"/>
              <a:gd name="T14" fmla="*/ 211 w 211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168">
                <a:moveTo>
                  <a:pt x="112" y="0"/>
                </a:moveTo>
                <a:lnTo>
                  <a:pt x="211" y="168"/>
                </a:lnTo>
                <a:lnTo>
                  <a:pt x="0" y="168"/>
                </a:lnTo>
                <a:lnTo>
                  <a:pt x="112" y="0"/>
                </a:lnTo>
                <a:close/>
              </a:path>
            </a:pathLst>
          </a:custGeom>
          <a:solidFill>
            <a:srgbClr val="FFFFFF"/>
          </a:solidFill>
          <a:ln w="222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fr-FR"/>
          </a:p>
        </p:txBody>
      </p:sp>
      <p:sp>
        <p:nvSpPr>
          <p:cNvPr id="46171" name="Line 100"/>
          <p:cNvSpPr>
            <a:spLocks noChangeShapeType="1"/>
          </p:cNvSpPr>
          <p:nvPr/>
        </p:nvSpPr>
        <p:spPr bwMode="auto">
          <a:xfrm flipH="1">
            <a:off x="2563813" y="2825750"/>
            <a:ext cx="44450" cy="15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2" name="Line 101"/>
          <p:cNvSpPr>
            <a:spLocks noChangeShapeType="1"/>
          </p:cNvSpPr>
          <p:nvPr/>
        </p:nvSpPr>
        <p:spPr bwMode="auto">
          <a:xfrm>
            <a:off x="2563813" y="2825750"/>
            <a:ext cx="1587" cy="3571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3" name="Rectangle 102"/>
          <p:cNvSpPr>
            <a:spLocks noChangeArrowheads="1"/>
          </p:cNvSpPr>
          <p:nvPr/>
        </p:nvSpPr>
        <p:spPr bwMode="auto">
          <a:xfrm>
            <a:off x="4289425" y="3016250"/>
            <a:ext cx="1692275" cy="822325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74" name="Line 103"/>
          <p:cNvSpPr>
            <a:spLocks noChangeShapeType="1"/>
          </p:cNvSpPr>
          <p:nvPr/>
        </p:nvSpPr>
        <p:spPr bwMode="auto">
          <a:xfrm>
            <a:off x="4300538" y="3427413"/>
            <a:ext cx="1670050" cy="1587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5" name="Rectangle 104"/>
          <p:cNvSpPr>
            <a:spLocks noChangeArrowheads="1"/>
          </p:cNvSpPr>
          <p:nvPr/>
        </p:nvSpPr>
        <p:spPr bwMode="auto">
          <a:xfrm>
            <a:off x="4367213" y="3116263"/>
            <a:ext cx="15748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EmployeeRole</a:t>
            </a:r>
            <a:endParaRPr lang="en-CA" altLang="en-US" b="0"/>
          </a:p>
        </p:txBody>
      </p:sp>
      <p:sp>
        <p:nvSpPr>
          <p:cNvPr id="46176" name="Rectangle 105"/>
          <p:cNvSpPr>
            <a:spLocks noChangeArrowheads="1"/>
          </p:cNvSpPr>
          <p:nvPr/>
        </p:nvSpPr>
        <p:spPr bwMode="auto">
          <a:xfrm>
            <a:off x="4478338" y="3538538"/>
            <a:ext cx="1047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jobFunction</a:t>
            </a:r>
            <a:endParaRPr lang="en-CA" altLang="en-US" b="0"/>
          </a:p>
        </p:txBody>
      </p:sp>
      <p:sp>
        <p:nvSpPr>
          <p:cNvPr id="46177" name="Rectangle 106"/>
          <p:cNvSpPr>
            <a:spLocks noChangeArrowheads="1"/>
          </p:cNvSpPr>
          <p:nvPr/>
        </p:nvSpPr>
        <p:spPr bwMode="auto">
          <a:xfrm>
            <a:off x="1595438" y="4640263"/>
            <a:ext cx="1381125" cy="823912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78" name="Line 107"/>
          <p:cNvSpPr>
            <a:spLocks noChangeShapeType="1"/>
          </p:cNvSpPr>
          <p:nvPr/>
        </p:nvSpPr>
        <p:spPr bwMode="auto">
          <a:xfrm>
            <a:off x="1606550" y="5051425"/>
            <a:ext cx="1358900" cy="1588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46179" name="Rectangle 108"/>
          <p:cNvSpPr>
            <a:spLocks noChangeArrowheads="1"/>
          </p:cNvSpPr>
          <p:nvPr/>
        </p:nvSpPr>
        <p:spPr bwMode="auto">
          <a:xfrm>
            <a:off x="1852613" y="4740275"/>
            <a:ext cx="1001712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Booking</a:t>
            </a:r>
            <a:endParaRPr lang="en-CA" altLang="en-US" b="0"/>
          </a:p>
        </p:txBody>
      </p:sp>
      <p:sp>
        <p:nvSpPr>
          <p:cNvPr id="46180" name="Rectangle 109"/>
          <p:cNvSpPr>
            <a:spLocks noChangeArrowheads="1"/>
          </p:cNvSpPr>
          <p:nvPr/>
        </p:nvSpPr>
        <p:spPr bwMode="auto">
          <a:xfrm>
            <a:off x="1785938" y="5164138"/>
            <a:ext cx="11064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600" b="0">
                <a:solidFill>
                  <a:srgbClr val="000000"/>
                </a:solidFill>
                <a:latin typeface="Arial" panose="020B0604020202020204" pitchFamily="34" charset="0"/>
              </a:rPr>
              <a:t>seatNumber</a:t>
            </a:r>
            <a:endParaRPr lang="en-CA" altLang="en-US" b="0"/>
          </a:p>
        </p:txBody>
      </p:sp>
      <p:sp>
        <p:nvSpPr>
          <p:cNvPr id="46181" name="Rectangle 110"/>
          <p:cNvSpPr>
            <a:spLocks noChangeArrowheads="1"/>
          </p:cNvSpPr>
          <p:nvPr/>
        </p:nvSpPr>
        <p:spPr bwMode="auto">
          <a:xfrm>
            <a:off x="2130425" y="1590675"/>
            <a:ext cx="1379538" cy="646113"/>
          </a:xfrm>
          <a:prstGeom prst="rect">
            <a:avLst/>
          </a:prstGeom>
          <a:noFill/>
          <a:ln w="222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endParaRPr lang="fr-BE" altLang="en-US" b="0"/>
          </a:p>
        </p:txBody>
      </p:sp>
      <p:sp>
        <p:nvSpPr>
          <p:cNvPr id="46182" name="Rectangle 111"/>
          <p:cNvSpPr>
            <a:spLocks noChangeArrowheads="1"/>
          </p:cNvSpPr>
          <p:nvPr/>
        </p:nvSpPr>
        <p:spPr bwMode="auto">
          <a:xfrm>
            <a:off x="2208213" y="1690688"/>
            <a:ext cx="1270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CA" altLang="en-US" sz="1800">
                <a:solidFill>
                  <a:srgbClr val="000000"/>
                </a:solidFill>
                <a:latin typeface="Arial" panose="020B0604020202020204" pitchFamily="34" charset="0"/>
              </a:rPr>
              <a:t>PersonRole</a:t>
            </a:r>
            <a:endParaRPr lang="en-CA" altLang="en-US" b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490793" cy="1320800"/>
          </a:xfrm>
        </p:spPr>
        <p:txBody>
          <a:bodyPr/>
          <a:lstStyle/>
          <a:p>
            <a:pPr algn="just"/>
            <a:r>
              <a:rPr lang="en-US" altLang="en-US" dirty="0">
                <a:cs typeface="Times" panose="02020603050405020304" pitchFamily="18" charset="0"/>
              </a:rPr>
              <a:t>Allocating responsibilities to classes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8282881" cy="3880773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A </a:t>
            </a:r>
            <a:r>
              <a:rPr lang="en-US" altLang="en-US" sz="1600" b="1" i="1" dirty="0">
                <a:cs typeface="Times" panose="02020603050405020304" pitchFamily="18" charset="0"/>
              </a:rPr>
              <a:t>responsibility</a:t>
            </a:r>
            <a:r>
              <a:rPr lang="en-US" altLang="en-US" sz="1600" dirty="0">
                <a:cs typeface="Times" panose="02020603050405020304" pitchFamily="18" charset="0"/>
              </a:rPr>
              <a:t> is something that the system is required to do.</a:t>
            </a:r>
            <a:r>
              <a:rPr lang="en-US" altLang="en-US" sz="1600" dirty="0"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cs typeface="Times" panose="02020603050405020304" pitchFamily="18" charset="0"/>
              </a:rPr>
              <a:t>Each functional requirement must be attributed to </a:t>
            </a:r>
            <a:r>
              <a:rPr lang="en-US" altLang="en-US" dirty="0">
                <a:solidFill>
                  <a:srgbClr val="FF0000"/>
                </a:solidFill>
                <a:cs typeface="Times" panose="02020603050405020304" pitchFamily="18" charset="0"/>
              </a:rPr>
              <a:t>one</a:t>
            </a:r>
            <a:r>
              <a:rPr lang="en-US" altLang="en-US" dirty="0">
                <a:cs typeface="Times" panose="02020603050405020304" pitchFamily="18" charset="0"/>
              </a:rPr>
              <a:t> of the classes</a:t>
            </a:r>
            <a:endParaRPr lang="en-US" altLang="en-US" dirty="0">
              <a:cs typeface="Times New Roman" panose="02020603050405020304" pitchFamily="18" charset="0"/>
            </a:endParaRP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All the responsibilities of a given class should be </a:t>
            </a:r>
            <a:r>
              <a:rPr lang="en-US" altLang="en-US" sz="1600" i="1" dirty="0">
                <a:solidFill>
                  <a:srgbClr val="FF0000"/>
                </a:solidFill>
                <a:cs typeface="Times" panose="02020603050405020304" pitchFamily="18" charset="0"/>
              </a:rPr>
              <a:t>clearly related</a:t>
            </a:r>
            <a:r>
              <a:rPr lang="en-US" altLang="en-US" sz="1600" dirty="0">
                <a:cs typeface="Times" panose="02020603050405020304" pitchFamily="18" charset="0"/>
              </a:rPr>
              <a:t>.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If a class has too many responsibilities, consider </a:t>
            </a:r>
            <a:r>
              <a:rPr lang="en-US" altLang="en-US" sz="1600" i="1" dirty="0">
                <a:cs typeface="Times" panose="02020603050405020304" pitchFamily="18" charset="0"/>
              </a:rPr>
              <a:t>splitting</a:t>
            </a:r>
            <a:r>
              <a:rPr lang="en-US" altLang="en-US" sz="1600" dirty="0">
                <a:cs typeface="Times" panose="02020603050405020304" pitchFamily="18" charset="0"/>
              </a:rPr>
              <a:t> it into distinct classes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If a class has no responsibilities attached to it, then it is </a:t>
            </a:r>
            <a:r>
              <a:rPr lang="en-US" altLang="en-US" sz="1600" dirty="0">
                <a:solidFill>
                  <a:srgbClr val="FF0000"/>
                </a:solidFill>
                <a:cs typeface="Times" panose="02020603050405020304" pitchFamily="18" charset="0"/>
              </a:rPr>
              <a:t>probably</a:t>
            </a:r>
            <a:r>
              <a:rPr lang="en-US" altLang="en-US" sz="1600" dirty="0">
                <a:cs typeface="Times" panose="02020603050405020304" pitchFamily="18" charset="0"/>
              </a:rPr>
              <a:t> </a:t>
            </a:r>
            <a:r>
              <a:rPr lang="en-US" altLang="en-US" sz="1600" i="1" dirty="0">
                <a:cs typeface="Times" panose="02020603050405020304" pitchFamily="18" charset="0"/>
              </a:rPr>
              <a:t>useless</a:t>
            </a:r>
            <a:r>
              <a:rPr lang="en-US" altLang="en-US" sz="1600" dirty="0">
                <a:cs typeface="Times" panose="02020603050405020304" pitchFamily="18" charset="0"/>
              </a:rPr>
              <a:t> 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1600" dirty="0">
                <a:cs typeface="Times" panose="02020603050405020304" pitchFamily="18" charset="0"/>
              </a:rPr>
              <a:t>When a responsibility cannot be attributed to any of the existing classes, then a </a:t>
            </a:r>
            <a:r>
              <a:rPr lang="en-US" altLang="en-US" sz="1600" i="1" dirty="0">
                <a:cs typeface="Times" panose="02020603050405020304" pitchFamily="18" charset="0"/>
              </a:rPr>
              <a:t>new class</a:t>
            </a:r>
            <a:r>
              <a:rPr lang="en-US" altLang="en-US" sz="1600" dirty="0">
                <a:cs typeface="Times" panose="02020603050405020304" pitchFamily="18" charset="0"/>
              </a:rPr>
              <a:t> should be </a:t>
            </a:r>
            <a:r>
              <a:rPr lang="en-US" altLang="en-US" sz="1600" dirty="0" smtClean="0">
                <a:cs typeface="Times" panose="02020603050405020304" pitchFamily="18" charset="0"/>
              </a:rPr>
              <a:t>created</a:t>
            </a:r>
            <a:endParaRPr lang="en-US" altLang="en-US" sz="16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dirty="0" smtClean="0">
                <a:cs typeface="Times" panose="02020603050405020304" pitchFamily="18" charset="0"/>
              </a:rPr>
              <a:t>To </a:t>
            </a:r>
            <a:r>
              <a:rPr lang="en-US" altLang="en-US" dirty="0">
                <a:cs typeface="Times" panose="02020603050405020304" pitchFamily="18" charset="0"/>
              </a:rPr>
              <a:t>determine responsibilities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1800" dirty="0">
                <a:cs typeface="Times" panose="02020603050405020304" pitchFamily="18" charset="0"/>
              </a:rPr>
              <a:t>Perform use case analysis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1800" dirty="0">
                <a:cs typeface="Times" panose="02020603050405020304" pitchFamily="18" charset="0"/>
              </a:rPr>
              <a:t>Look for </a:t>
            </a:r>
            <a:r>
              <a:rPr lang="en-US" altLang="en-US" sz="1800" b="1" dirty="0">
                <a:solidFill>
                  <a:srgbClr val="FF0000"/>
                </a:solidFill>
                <a:cs typeface="Times" panose="02020603050405020304" pitchFamily="18" charset="0"/>
              </a:rPr>
              <a:t>verbs and nouns describing </a:t>
            </a:r>
            <a:r>
              <a:rPr lang="en-US" altLang="en-US" sz="1800" b="1" i="1" dirty="0">
                <a:solidFill>
                  <a:srgbClr val="FF0000"/>
                </a:solidFill>
                <a:cs typeface="Times" panose="02020603050405020304" pitchFamily="18" charset="0"/>
              </a:rPr>
              <a:t>actions</a:t>
            </a:r>
            <a:r>
              <a:rPr lang="en-US" altLang="en-US" sz="1800" b="1" dirty="0">
                <a:solidFill>
                  <a:srgbClr val="FF0000"/>
                </a:solidFill>
                <a:cs typeface="Times" panose="02020603050405020304" pitchFamily="18" charset="0"/>
              </a:rPr>
              <a:t> </a:t>
            </a:r>
            <a:r>
              <a:rPr lang="en-US" altLang="en-US" sz="1800" dirty="0">
                <a:cs typeface="Times" panose="02020603050405020304" pitchFamily="18" charset="0"/>
              </a:rPr>
              <a:t>in the system description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71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83D21AD-2B9F-40A9-9D55-2DCD4079C1E0}" type="slidenum">
              <a:rPr lang="en-US" altLang="en-US" sz="1400" b="0" smtClean="0"/>
              <a:pPr>
                <a:spcBef>
                  <a:spcPct val="0"/>
                </a:spcBef>
              </a:pPr>
              <a:t>45</a:t>
            </a:fld>
            <a:endParaRPr lang="en-US" altLang="en-US" sz="1400" b="0"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 New Roman" panose="02020603050405020304" pitchFamily="18" charset="0"/>
              </a:rPr>
              <a:t>Categories of responsibilities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634809" cy="3880773"/>
          </a:xfrm>
        </p:spPr>
        <p:txBody>
          <a:bodyPr>
            <a:normAutofit/>
          </a:bodyPr>
          <a:lstStyle/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Setting and getting the values of attributes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Creating and initializing new instances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Loading to and saving from persistent storage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Destroying instances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Adding and deleting links of associations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GB" altLang="en-US" sz="1800" dirty="0">
                <a:cs typeface="Times" panose="02020603050405020304" pitchFamily="18" charset="0"/>
              </a:rPr>
              <a:t>Copying, converting, transforming, transmitting or outputting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Computing numerical results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Navigating and searching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GB" altLang="en-US" sz="1800" dirty="0">
                <a:cs typeface="Times" panose="02020603050405020304" pitchFamily="18" charset="0"/>
              </a:rPr>
              <a:t>Other specialized work</a:t>
            </a:r>
          </a:p>
        </p:txBody>
      </p:sp>
      <p:sp>
        <p:nvSpPr>
          <p:cNvPr id="481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7965ADE-4C20-4B7A-91E2-DB4A240ADB45}" type="slidenum">
              <a:rPr lang="en-US" altLang="en-US" sz="1400" b="0" smtClean="0"/>
              <a:pPr>
                <a:spcBef>
                  <a:spcPct val="0"/>
                </a:spcBef>
              </a:pPr>
              <a:t>46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850833" cy="1320800"/>
          </a:xfrm>
        </p:spPr>
        <p:txBody>
          <a:bodyPr/>
          <a:lstStyle/>
          <a:p>
            <a:r>
              <a:rPr lang="en-US" altLang="en-US" dirty="0"/>
              <a:t>Prototyping a class diagram on paper</a:t>
            </a:r>
          </a:p>
        </p:txBody>
      </p:sp>
      <p:sp>
        <p:nvSpPr>
          <p:cNvPr id="50180" name="Rectangle 1027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850833" cy="3880773"/>
          </a:xfrm>
        </p:spPr>
        <p:txBody>
          <a:bodyPr>
            <a:noAutofit/>
          </a:bodyPr>
          <a:lstStyle/>
          <a:p>
            <a:pPr lvl="1"/>
            <a:r>
              <a:rPr lang="en-GB" altLang="en-US" sz="2000" dirty="0">
                <a:cs typeface="Times" panose="02020603050405020304" pitchFamily="18" charset="0"/>
              </a:rPr>
              <a:t>As you identify classes, you write their names on small cards</a:t>
            </a:r>
          </a:p>
          <a:p>
            <a:pPr lvl="1"/>
            <a:r>
              <a:rPr lang="en-GB" altLang="en-US" sz="2000" dirty="0">
                <a:cs typeface="Times" panose="02020603050405020304" pitchFamily="18" charset="0"/>
              </a:rPr>
              <a:t>As you identify attributes and responsibilities, you list them on the cards </a:t>
            </a:r>
          </a:p>
          <a:p>
            <a:pPr lvl="2"/>
            <a:r>
              <a:rPr lang="en-GB" altLang="en-US" sz="1800" dirty="0">
                <a:cs typeface="Times" panose="02020603050405020304" pitchFamily="18" charset="0"/>
              </a:rPr>
              <a:t> If you cannot fit all the responsibilities on one card:</a:t>
            </a:r>
          </a:p>
          <a:p>
            <a:pPr lvl="3"/>
            <a:r>
              <a:rPr lang="en-GB" altLang="en-US" sz="1600" dirty="0">
                <a:cs typeface="Times" panose="02020603050405020304" pitchFamily="18" charset="0"/>
              </a:rPr>
              <a:t>this suggests you should split the class into two related classes.</a:t>
            </a:r>
            <a:r>
              <a:rPr lang="en-US" altLang="en-US" sz="1600" dirty="0">
                <a:cs typeface="Times" panose="02020603050405020304" pitchFamily="18" charset="0"/>
              </a:rPr>
              <a:t> </a:t>
            </a:r>
            <a:endParaRPr lang="en-GB" altLang="en-US" sz="1600" dirty="0">
              <a:cs typeface="Times" panose="02020603050405020304" pitchFamily="18" charset="0"/>
            </a:endParaRPr>
          </a:p>
          <a:p>
            <a:pPr lvl="1" algn="just"/>
            <a:r>
              <a:rPr lang="en-GB" altLang="en-US" sz="2000" dirty="0">
                <a:cs typeface="Times New Roman" panose="02020603050405020304" pitchFamily="18" charset="0"/>
              </a:rPr>
              <a:t>Move the cards around on a whiteboard to arrange them into a class diagram. </a:t>
            </a:r>
          </a:p>
          <a:p>
            <a:pPr lvl="1" algn="just"/>
            <a:r>
              <a:rPr lang="en-GB" altLang="en-US" sz="2000" dirty="0">
                <a:cs typeface="Times New Roman" panose="02020603050405020304" pitchFamily="18" charset="0"/>
              </a:rPr>
              <a:t>Draw lines among the cards to represent associations and generalizations.</a:t>
            </a:r>
            <a:r>
              <a:rPr lang="en-US" altLang="en-US" sz="2000" dirty="0"/>
              <a:t> </a:t>
            </a:r>
          </a:p>
        </p:txBody>
      </p:sp>
      <p:sp>
        <p:nvSpPr>
          <p:cNvPr id="501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BB2F92F-3C84-48EF-8010-C15B70AF04D6}" type="slidenum">
              <a:rPr lang="en-US" altLang="en-US" sz="1400" b="0" smtClean="0"/>
              <a:pPr>
                <a:spcBef>
                  <a:spcPct val="0"/>
                </a:spcBef>
              </a:pPr>
              <a:t>47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altLang="en-US">
                <a:cs typeface="Times" panose="02020603050405020304" pitchFamily="18" charset="0"/>
              </a:rPr>
              <a:t>Identifying operations</a:t>
            </a:r>
            <a:r>
              <a:rPr lang="en-US" altLang="en-US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idx="1"/>
          </p:nvPr>
        </p:nvSpPr>
        <p:spPr>
          <a:xfrm>
            <a:off x="609598" y="2160590"/>
            <a:ext cx="7634810" cy="3880773"/>
          </a:xfrm>
        </p:spPr>
        <p:txBody>
          <a:bodyPr>
            <a:normAutofit/>
          </a:bodyPr>
          <a:lstStyle/>
          <a:p>
            <a:pPr algn="just"/>
            <a:r>
              <a:rPr lang="en-US" altLang="en-US" sz="2000" dirty="0">
                <a:cs typeface="Times" panose="02020603050405020304" pitchFamily="18" charset="0"/>
              </a:rPr>
              <a:t>Operations are needed to realize the responsibilities of each class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There may be </a:t>
            </a:r>
            <a:r>
              <a:rPr lang="en-US" altLang="en-US" sz="1800" dirty="0">
                <a:solidFill>
                  <a:srgbClr val="FF0000"/>
                </a:solidFill>
                <a:cs typeface="Times" panose="02020603050405020304" pitchFamily="18" charset="0"/>
              </a:rPr>
              <a:t>several operations </a:t>
            </a:r>
            <a:r>
              <a:rPr lang="en-US" altLang="en-US" sz="1800" dirty="0">
                <a:cs typeface="Times" panose="02020603050405020304" pitchFamily="18" charset="0"/>
              </a:rPr>
              <a:t>per responsibility</a:t>
            </a:r>
            <a:r>
              <a:rPr lang="en-US" altLang="en-US" sz="1800" dirty="0">
                <a:cs typeface="Times New Roman" panose="02020603050405020304" pitchFamily="18" charset="0"/>
              </a:rPr>
              <a:t> </a:t>
            </a: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The main operations that implement a responsibility are normally declared </a:t>
            </a:r>
            <a:r>
              <a:rPr lang="en-GB" altLang="en-US" sz="1800" dirty="0">
                <a:latin typeface="Courier" charset="0"/>
                <a:cs typeface="Times" panose="02020603050405020304" pitchFamily="18" charset="0"/>
              </a:rPr>
              <a:t>public</a:t>
            </a:r>
            <a:endParaRPr lang="en-GB" altLang="en-US" sz="1800" b="1" dirty="0">
              <a:latin typeface="Courier" charset="0"/>
              <a:cs typeface="Times" panose="02020603050405020304" pitchFamily="18" charset="0"/>
            </a:endParaRPr>
          </a:p>
          <a:p>
            <a:pPr lvl="1" algn="just"/>
            <a:r>
              <a:rPr lang="en-US" altLang="en-US" sz="1800" dirty="0">
                <a:cs typeface="Times" panose="02020603050405020304" pitchFamily="18" charset="0"/>
              </a:rPr>
              <a:t>Other methods that collaborate to perform the responsibility must be as private as possible</a:t>
            </a:r>
            <a:r>
              <a:rPr lang="en-US" altLang="en-US" sz="1800" dirty="0">
                <a:latin typeface="Courier" charset="0"/>
                <a:cs typeface="Times" panose="02020603050405020304" pitchFamily="18" charset="0"/>
              </a:rPr>
              <a:t> </a:t>
            </a:r>
            <a:endParaRPr lang="en-US" altLang="en-US" sz="1800" dirty="0">
              <a:cs typeface="Times New Roman" panose="02020603050405020304" pitchFamily="18" charset="0"/>
            </a:endParaRPr>
          </a:p>
        </p:txBody>
      </p:sp>
      <p:sp>
        <p:nvSpPr>
          <p:cNvPr id="512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0FAEA9C-056D-400F-A219-7226BF67E9E9}" type="slidenum">
              <a:rPr lang="en-US" altLang="en-US" sz="1400" b="0" smtClean="0"/>
              <a:pPr>
                <a:spcBef>
                  <a:spcPct val="0"/>
                </a:spcBef>
              </a:pPr>
              <a:t>48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Class diagram creation tips</a:t>
            </a:r>
            <a:endParaRPr lang="en-US" dirty="0"/>
          </a:p>
        </p:txBody>
      </p:sp>
      <p:pic>
        <p:nvPicPr>
          <p:cNvPr id="5" name="22 - Class Diagram Creation Ti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993502"/>
            <a:ext cx="7200800" cy="40478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2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609600"/>
            <a:ext cx="7058745" cy="1320800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Essentials of UML Class Diagrams</a:t>
            </a:r>
            <a:r>
              <a:rPr lang="en-US" altLang="en-US" dirty="0"/>
              <a:t> 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899919"/>
            <a:ext cx="7202761" cy="3880773"/>
          </a:xfrm>
        </p:spPr>
        <p:txBody>
          <a:bodyPr>
            <a:noAutofit/>
          </a:bodyPr>
          <a:lstStyle/>
          <a:p>
            <a:r>
              <a:rPr lang="en-GB" altLang="en-US" sz="2000" i="1" dirty="0">
                <a:cs typeface="Times" panose="02020603050405020304" pitchFamily="18" charset="0"/>
              </a:rPr>
              <a:t>The main symbols shown on class diagrams are:</a:t>
            </a:r>
            <a:r>
              <a:rPr lang="en-US" altLang="en-US" sz="2000" i="1" dirty="0">
                <a:cs typeface="Times" panose="02020603050405020304" pitchFamily="18" charset="0"/>
              </a:rPr>
              <a:t> </a:t>
            </a:r>
            <a:endParaRPr lang="en-GB" altLang="en-US" sz="2000" i="1" dirty="0">
              <a:cs typeface="Times" panose="02020603050405020304" pitchFamily="18" charset="0"/>
            </a:endParaRP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Classes</a:t>
            </a:r>
            <a:endParaRPr lang="en-GB" altLang="en-US" sz="1800" dirty="0">
              <a:cs typeface="Times" panose="02020603050405020304" pitchFamily="18" charset="0"/>
            </a:endParaRP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represent the types of data themselves</a:t>
            </a:r>
            <a:r>
              <a:rPr lang="en-US" altLang="en-US" sz="1400" dirty="0"/>
              <a:t> </a:t>
            </a: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Associations</a:t>
            </a:r>
            <a:endParaRPr lang="en-GB" altLang="en-US" sz="1800" dirty="0">
              <a:cs typeface="Times" panose="02020603050405020304" pitchFamily="18" charset="0"/>
            </a:endParaRP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represent linkages between instances of classes</a:t>
            </a:r>
            <a:r>
              <a:rPr lang="en-US" altLang="en-US" sz="1400" dirty="0"/>
              <a:t> </a:t>
            </a: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Attributes</a:t>
            </a: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are simple data found in classes and their instances</a:t>
            </a:r>
            <a:r>
              <a:rPr lang="en-US" altLang="en-US" sz="1400" dirty="0"/>
              <a:t> </a:t>
            </a: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Operations</a:t>
            </a:r>
            <a:endParaRPr lang="en-GB" altLang="en-US" sz="1800" dirty="0">
              <a:cs typeface="Times" panose="02020603050405020304" pitchFamily="18" charset="0"/>
            </a:endParaRP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represent the functions performed by the classes and their instances</a:t>
            </a:r>
            <a:r>
              <a:rPr lang="en-US" altLang="en-US" sz="1400" dirty="0"/>
              <a:t> </a:t>
            </a:r>
          </a:p>
          <a:p>
            <a:pPr lvl="1"/>
            <a:r>
              <a:rPr lang="en-GB" altLang="en-US" sz="1800" i="1" dirty="0">
                <a:cs typeface="Times" panose="02020603050405020304" pitchFamily="18" charset="0"/>
              </a:rPr>
              <a:t>Generalizations</a:t>
            </a:r>
          </a:p>
          <a:p>
            <a:pPr lvl="3"/>
            <a:r>
              <a:rPr lang="en-GB" altLang="en-US" sz="1400" dirty="0">
                <a:cs typeface="Times" panose="02020603050405020304" pitchFamily="18" charset="0"/>
              </a:rPr>
              <a:t>group classes into inheritance hierarchies</a:t>
            </a:r>
            <a:r>
              <a:rPr lang="en-US" altLang="en-US" sz="1400" dirty="0"/>
              <a:t> </a:t>
            </a:r>
          </a:p>
        </p:txBody>
      </p:sp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B1754E9-0382-49F7-B20D-2FD7C727006D}" type="slidenum">
              <a:rPr lang="en-US" altLang="en-US" sz="1400" b="0" smtClean="0"/>
              <a:pPr>
                <a:spcBef>
                  <a:spcPct val="0"/>
                </a:spcBef>
              </a:pPr>
              <a:t>5</a:t>
            </a:fld>
            <a:endParaRPr lang="en-US" altLang="en-US" sz="1400" b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516A-EEDC-4F7C-8C55-A1FC3E99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Class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43E49-FB30-414A-BF19-2EA3F728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1026" name="Picture 2" descr="https://s2.smu.edu/~devans/1342/ClassDiagramExercises_files/image002.gif">
            <a:extLst>
              <a:ext uri="{FF2B5EF4-FFF2-40B4-BE49-F238E27FC236}">
                <a16:creationId xmlns:a16="http://schemas.microsoft.com/office/drawing/2014/main" id="{8F61F3C8-87C3-44C4-811B-58F7CCDA73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946" y="1515484"/>
            <a:ext cx="5628366" cy="470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243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Classes in class diagram</a:t>
            </a:r>
            <a:endParaRPr lang="en-US" dirty="0"/>
          </a:p>
        </p:txBody>
      </p:sp>
      <p:pic>
        <p:nvPicPr>
          <p:cNvPr id="5" name="13 - Class Diagram Cla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642" y="1994297"/>
            <a:ext cx="7199386" cy="40470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87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Attributes in class diagram </a:t>
            </a:r>
            <a:endParaRPr lang="en-US" dirty="0"/>
          </a:p>
        </p:txBody>
      </p:sp>
      <p:pic>
        <p:nvPicPr>
          <p:cNvPr id="5" name="14 - Class Diagram Attribut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941198"/>
            <a:ext cx="7128792" cy="400738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925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Operation in class diagram</a:t>
            </a:r>
            <a:endParaRPr lang="en-US" dirty="0"/>
          </a:p>
        </p:txBody>
      </p:sp>
      <p:pic>
        <p:nvPicPr>
          <p:cNvPr id="5" name="15 - Class Diagram Operatio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623" y="1851481"/>
            <a:ext cx="7560840" cy="42502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03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UML Structural Diagrams</a:t>
            </a:r>
            <a:endParaRPr lang="en-US" dirty="0"/>
          </a:p>
        </p:txBody>
      </p:sp>
      <p:pic>
        <p:nvPicPr>
          <p:cNvPr id="5" name="12 - UML Structural Diagrams Class Diagra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" y="1911049"/>
            <a:ext cx="7347477" cy="41303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34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Classes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idx="1"/>
          </p:nvPr>
        </p:nvSpPr>
        <p:spPr>
          <a:xfrm>
            <a:off x="536842" y="1619915"/>
            <a:ext cx="8427646" cy="3880773"/>
          </a:xfrm>
        </p:spPr>
        <p:txBody>
          <a:bodyPr/>
          <a:lstStyle/>
          <a:p>
            <a:r>
              <a:rPr lang="en-GB" altLang="en-US" dirty="0">
                <a:cs typeface="Times" panose="02020603050405020304" pitchFamily="18" charset="0"/>
              </a:rPr>
              <a:t>A class is simply represented as a box with the name of the class inside</a:t>
            </a:r>
            <a:r>
              <a:rPr lang="en-US" altLang="en-US" dirty="0"/>
              <a:t> </a:t>
            </a:r>
          </a:p>
          <a:p>
            <a:pPr lvl="1"/>
            <a:r>
              <a:rPr lang="en-GB" altLang="en-US" dirty="0">
                <a:cs typeface="Times" panose="02020603050405020304" pitchFamily="18" charset="0"/>
              </a:rPr>
              <a:t>The diagram may also show the attributes and operations</a:t>
            </a:r>
            <a:endParaRPr lang="en-US" altLang="en-US" dirty="0"/>
          </a:p>
          <a:p>
            <a:pPr lvl="1"/>
            <a:r>
              <a:rPr lang="en-US" altLang="en-US" dirty="0">
                <a:cs typeface="Times" panose="02020603050405020304" pitchFamily="18" charset="0"/>
              </a:rPr>
              <a:t>The complete signature of an operation is: </a:t>
            </a:r>
          </a:p>
          <a:p>
            <a:pPr lvl="2">
              <a:buFontTx/>
              <a:buNone/>
            </a:pPr>
            <a:r>
              <a:rPr lang="en-US" altLang="en-US" sz="2000" dirty="0" err="1">
                <a:cs typeface="Times" panose="02020603050405020304" pitchFamily="18" charset="0"/>
              </a:rPr>
              <a:t>operationName</a:t>
            </a:r>
            <a:r>
              <a:rPr lang="en-US" altLang="en-US" sz="2000" dirty="0">
                <a:cs typeface="Times" panose="02020603050405020304" pitchFamily="18" charset="0"/>
              </a:rPr>
              <a:t>(</a:t>
            </a:r>
            <a:r>
              <a:rPr lang="en-US" altLang="en-US" sz="2000" dirty="0" err="1">
                <a:cs typeface="Times" panose="02020603050405020304" pitchFamily="18" charset="0"/>
              </a:rPr>
              <a:t>parameterName</a:t>
            </a:r>
            <a:r>
              <a:rPr lang="en-US" altLang="en-US" sz="2000" dirty="0">
                <a:cs typeface="Times" panose="02020603050405020304" pitchFamily="18" charset="0"/>
              </a:rPr>
              <a:t>: </a:t>
            </a:r>
            <a:r>
              <a:rPr lang="en-US" altLang="en-US" sz="2000" dirty="0" err="1">
                <a:cs typeface="Times" panose="02020603050405020304" pitchFamily="18" charset="0"/>
              </a:rPr>
              <a:t>parameterType</a:t>
            </a:r>
            <a:r>
              <a:rPr lang="en-US" altLang="en-US" sz="2000" dirty="0">
                <a:cs typeface="Times" panose="02020603050405020304" pitchFamily="18" charset="0"/>
              </a:rPr>
              <a:t> …): </a:t>
            </a:r>
            <a:r>
              <a:rPr lang="en-US" altLang="en-US" sz="2000" dirty="0" err="1">
                <a:cs typeface="Times" panose="02020603050405020304" pitchFamily="18" charset="0"/>
              </a:rPr>
              <a:t>returnType</a:t>
            </a:r>
            <a:r>
              <a:rPr lang="en-US" altLang="en-US" dirty="0"/>
              <a:t> </a:t>
            </a:r>
          </a:p>
        </p:txBody>
      </p:sp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—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-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52BF3E-5978-4A00-9AE6-AD0012F74345}" type="slidenum">
              <a:rPr lang="en-US" altLang="en-US" sz="1400" b="0" smtClean="0"/>
              <a:pPr>
                <a:spcBef>
                  <a:spcPct val="0"/>
                </a:spcBef>
              </a:pPr>
              <a:t>7</a:t>
            </a:fld>
            <a:endParaRPr lang="en-US" altLang="en-US" sz="1400" b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131165" y="3832225"/>
            <a:ext cx="7239000" cy="1668463"/>
            <a:chOff x="768" y="2736"/>
            <a:chExt cx="4560" cy="1051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768" y="2736"/>
              <a:ext cx="4560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4454" y="2742"/>
              <a:ext cx="868" cy="1039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Line 6"/>
            <p:cNvSpPr>
              <a:spLocks noChangeShapeType="1"/>
            </p:cNvSpPr>
            <p:nvPr/>
          </p:nvSpPr>
          <p:spPr bwMode="auto">
            <a:xfrm>
              <a:off x="4461" y="2986"/>
              <a:ext cx="854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4461" y="3380"/>
              <a:ext cx="854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4566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566" y="3052"/>
              <a:ext cx="59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height: 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4566" y="3209"/>
              <a:ext cx="53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width: 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4566" y="3446"/>
              <a:ext cx="76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getArea(): 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4566" y="3603"/>
              <a:ext cx="74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resize(int,int)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3534" y="2742"/>
              <a:ext cx="776" cy="1039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>
              <a:off x="3541" y="2986"/>
              <a:ext cx="76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3541" y="3380"/>
              <a:ext cx="76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3607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646" y="3052"/>
              <a:ext cx="38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height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3646" y="3209"/>
              <a:ext cx="32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width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3646" y="3446"/>
              <a:ext cx="47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getArea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3646" y="3603"/>
              <a:ext cx="36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resize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2614" y="2742"/>
              <a:ext cx="776" cy="645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2621" y="2986"/>
              <a:ext cx="76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2687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2726" y="3052"/>
              <a:ext cx="381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height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2726" y="3209"/>
              <a:ext cx="329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width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1694" y="2742"/>
              <a:ext cx="776" cy="658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>
              <a:off x="1701" y="2999"/>
              <a:ext cx="762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8"/>
            <p:cNvSpPr>
              <a:spLocks noChangeArrowheads="1"/>
            </p:cNvSpPr>
            <p:nvPr/>
          </p:nvSpPr>
          <p:spPr bwMode="auto">
            <a:xfrm>
              <a:off x="1767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1806" y="3052"/>
              <a:ext cx="473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getArea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30"/>
            <p:cNvSpPr>
              <a:spLocks noChangeArrowheads="1"/>
            </p:cNvSpPr>
            <p:nvPr/>
          </p:nvSpPr>
          <p:spPr bwMode="auto">
            <a:xfrm>
              <a:off x="1806" y="3209"/>
              <a:ext cx="368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resize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31"/>
            <p:cNvSpPr>
              <a:spLocks noChangeArrowheads="1"/>
            </p:cNvSpPr>
            <p:nvPr/>
          </p:nvSpPr>
          <p:spPr bwMode="auto">
            <a:xfrm>
              <a:off x="774" y="2742"/>
              <a:ext cx="776" cy="264"/>
            </a:xfrm>
            <a:prstGeom prst="rect">
              <a:avLst/>
            </a:prstGeom>
            <a:noFill/>
            <a:ln w="20638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2"/>
            <p:cNvSpPr>
              <a:spLocks noChangeArrowheads="1"/>
            </p:cNvSpPr>
            <p:nvPr/>
          </p:nvSpPr>
          <p:spPr bwMode="auto">
            <a:xfrm>
              <a:off x="847" y="2802"/>
              <a:ext cx="71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Rectangle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Dependency</a:t>
            </a:r>
          </a:p>
          <a:p>
            <a:r>
              <a:rPr lang="en-US" dirty="0" smtClean="0"/>
              <a:t>Association</a:t>
            </a:r>
          </a:p>
          <a:p>
            <a:r>
              <a:rPr lang="en-US" dirty="0" smtClean="0"/>
              <a:t>Aggregation</a:t>
            </a:r>
          </a:p>
          <a:p>
            <a:r>
              <a:rPr lang="en-US" dirty="0" smtClean="0"/>
              <a:t>Composition</a:t>
            </a:r>
          </a:p>
          <a:p>
            <a:r>
              <a:rPr lang="en-US" dirty="0" smtClean="0"/>
              <a:t>Generalization</a:t>
            </a:r>
          </a:p>
          <a:p>
            <a:r>
              <a:rPr lang="en-US" dirty="0" smtClean="0"/>
              <a:t>Implementation (interfaces)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7964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– Relationships in class diagram</a:t>
            </a:r>
            <a:endParaRPr lang="en-US" dirty="0"/>
          </a:p>
        </p:txBody>
      </p:sp>
      <p:pic>
        <p:nvPicPr>
          <p:cNvPr id="5" name="16 - Class Diagram Relationship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819429"/>
            <a:ext cx="7559498" cy="4249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6C3ED6-C696-408D-B9A8-DC7F10AF549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27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6787C74317B14496ECFEA403E26A9A" ma:contentTypeVersion="12" ma:contentTypeDescription="Create a new document." ma:contentTypeScope="" ma:versionID="6cb9941f68aae840975b230fcc5719bc">
  <xsd:schema xmlns:xsd="http://www.w3.org/2001/XMLSchema" xmlns:xs="http://www.w3.org/2001/XMLSchema" xmlns:p="http://schemas.microsoft.com/office/2006/metadata/properties" xmlns:ns2="dd83ecbc-10d4-4dfc-98f7-734e7a545735" xmlns:ns3="47ca4041-6a0b-432d-8a98-b190593569e2" targetNamespace="http://schemas.microsoft.com/office/2006/metadata/properties" ma:root="true" ma:fieldsID="83990e489c531cd885f03ec6137143dc" ns2:_="" ns3:_="">
    <xsd:import namespace="dd83ecbc-10d4-4dfc-98f7-734e7a545735"/>
    <xsd:import namespace="47ca4041-6a0b-432d-8a98-b190593569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3ecbc-10d4-4dfc-98f7-734e7a5457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a4041-6a0b-432d-8a98-b190593569e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286A6D-7CFD-4DE5-8B47-938986BE6483}"/>
</file>

<file path=customXml/itemProps2.xml><?xml version="1.0" encoding="utf-8"?>
<ds:datastoreItem xmlns:ds="http://schemas.openxmlformats.org/officeDocument/2006/customXml" ds:itemID="{B9EA645F-C02B-48B6-A9F9-6C8C5E7840E1}"/>
</file>

<file path=customXml/itemProps3.xml><?xml version="1.0" encoding="utf-8"?>
<ds:datastoreItem xmlns:ds="http://schemas.openxmlformats.org/officeDocument/2006/customXml" ds:itemID="{C96B61C6-9E3C-4C4D-A1FA-E3AF36A0CB19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8963</TotalTime>
  <Words>2312</Words>
  <Application>Microsoft Office PowerPoint</Application>
  <PresentationFormat>On-screen Show (4:3)</PresentationFormat>
  <Paragraphs>583</Paragraphs>
  <Slides>53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Narrow</vt:lpstr>
      <vt:lpstr>Courier</vt:lpstr>
      <vt:lpstr>Times</vt:lpstr>
      <vt:lpstr>Times New Roman</vt:lpstr>
      <vt:lpstr>Trebuchet MS</vt:lpstr>
      <vt:lpstr>Wingdings 3</vt:lpstr>
      <vt:lpstr>Facet</vt:lpstr>
      <vt:lpstr>PowerPoint Presentation</vt:lpstr>
      <vt:lpstr>What is UML? </vt:lpstr>
      <vt:lpstr>UML diagrams</vt:lpstr>
      <vt:lpstr>What constitutes a good model? </vt:lpstr>
      <vt:lpstr>Essentials of UML Class Diagrams </vt:lpstr>
      <vt:lpstr>Video – UML Structural Diagrams</vt:lpstr>
      <vt:lpstr>Classes</vt:lpstr>
      <vt:lpstr>Relationships</vt:lpstr>
      <vt:lpstr>Video – Relationships in class diagram</vt:lpstr>
      <vt:lpstr>Video – Dependency in class diagram</vt:lpstr>
      <vt:lpstr>Associations and Multiplicity </vt:lpstr>
      <vt:lpstr>Labelling associations </vt:lpstr>
      <vt:lpstr>Analyzing and validating associations</vt:lpstr>
      <vt:lpstr>Analyzing and validating associations</vt:lpstr>
      <vt:lpstr>Analyzing and validating associations</vt:lpstr>
      <vt:lpstr>Analyzing and validating associations</vt:lpstr>
      <vt:lpstr>A more complex example</vt:lpstr>
      <vt:lpstr>Association classes </vt:lpstr>
      <vt:lpstr>Reflexive associations</vt:lpstr>
      <vt:lpstr>Directionality in associations </vt:lpstr>
      <vt:lpstr>Generalization </vt:lpstr>
      <vt:lpstr>Avoiding unnecessary generalizations </vt:lpstr>
      <vt:lpstr>Instance Diagrams </vt:lpstr>
      <vt:lpstr>Associations versus Generalizations in instance diagrams </vt:lpstr>
      <vt:lpstr>More Advanced Features: Aggregation </vt:lpstr>
      <vt:lpstr>When to use an aggregation </vt:lpstr>
      <vt:lpstr>Composition</vt:lpstr>
      <vt:lpstr>Aggregation hierarchy </vt:lpstr>
      <vt:lpstr>Video – Association and Aggregation in class diagram</vt:lpstr>
      <vt:lpstr>Video – Generalization in class diagram</vt:lpstr>
      <vt:lpstr>Interfaces </vt:lpstr>
      <vt:lpstr>Notes and descriptive text </vt:lpstr>
      <vt:lpstr>Class Information</vt:lpstr>
      <vt:lpstr>Suggested sequence of activities </vt:lpstr>
      <vt:lpstr>Identifying classes </vt:lpstr>
      <vt:lpstr>A simple technique for discovering domain classes </vt:lpstr>
      <vt:lpstr>Identifying associations and attributes </vt:lpstr>
      <vt:lpstr>Tips about identifying and specifying valid associations  </vt:lpstr>
      <vt:lpstr>Actions versus associations</vt:lpstr>
      <vt:lpstr>Identifying attributes </vt:lpstr>
      <vt:lpstr>Tips about identifying and specifying valid attributes </vt:lpstr>
      <vt:lpstr>An example (attributes and associations)</vt:lpstr>
      <vt:lpstr>Identifying generalizations and interfaces </vt:lpstr>
      <vt:lpstr>An example (generalization)</vt:lpstr>
      <vt:lpstr>Allocating responsibilities to classes </vt:lpstr>
      <vt:lpstr>Categories of responsibilities</vt:lpstr>
      <vt:lpstr>Prototyping a class diagram on paper</vt:lpstr>
      <vt:lpstr>Identifying operations </vt:lpstr>
      <vt:lpstr>Video – Class diagram creation tips</vt:lpstr>
      <vt:lpstr>Example Class Diagram</vt:lpstr>
      <vt:lpstr>Video – Classes in class diagram</vt:lpstr>
      <vt:lpstr>Video – Attributes in class diagram </vt:lpstr>
      <vt:lpstr>Video – Operation in class diagram</vt:lpstr>
    </vt:vector>
  </TitlesOfParts>
  <Company>University of Ottawa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 2100 Software Design II</dc:title>
  <dc:creator>Dr Kamal Beydoun</dc:creator>
  <cp:lastModifiedBy>Kamal Beydoun</cp:lastModifiedBy>
  <cp:revision>154</cp:revision>
  <dcterms:created xsi:type="dcterms:W3CDTF">2000-08-30T16:59:35Z</dcterms:created>
  <dcterms:modified xsi:type="dcterms:W3CDTF">2021-12-22T11:34:23Z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0x010100336787C74317B14496ECFEA403E26A9A</vt:lpwstr>
  </property>
</Properties>
</file>